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sldIdLst>
    <p:sldId id="256" r:id="rId4"/>
    <p:sldId id="257" r:id="rId5"/>
    <p:sldId id="258" r:id="rId6"/>
    <p:sldId id="259"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jsYZfgaS9+vG28Qq73HIw==" hashData="vhC/BT6kG6+hLif2eiPa+p4awUdrhp1qY2MmaqKZq7IfozqsPokZoG/HT6/8X800PGziDzrIFOb777CS9PvB5w=="/>
  <p:extLst>
    <p:ext uri="{EFAFB233-063F-42B5-8137-9DF3F51BA10A}">
      <p15:sldGuideLst xmlns:p15="http://schemas.microsoft.com/office/powerpoint/2012/main">
        <p15:guide id="1" orient="horz" pos="95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3573"/>
    <a:srgbClr val="B9CF3B"/>
    <a:srgbClr val="EECE40"/>
    <a:srgbClr val="81C3CB"/>
    <a:srgbClr val="EC67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2DA2F-E8F8-44FE-9DB8-3CE176298C8B}" v="16" dt="2022-07-27T09:43:10.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1"/>
    <p:restoredTop sz="96327"/>
  </p:normalViewPr>
  <p:slideViewPr>
    <p:cSldViewPr snapToGrid="0" snapToObjects="1">
      <p:cViewPr varScale="1">
        <p:scale>
          <a:sx n="83" d="100"/>
          <a:sy n="83" d="100"/>
        </p:scale>
        <p:origin x="787" y="82"/>
      </p:cViewPr>
      <p:guideLst>
        <p:guide orient="horz" pos="95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9E1C-A8A5-77FB-0690-5402899E56A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642BF2-9C03-C8B2-EBEB-56E0E4FF7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382A572-F1DD-9F4C-27FF-53E849973AE8}"/>
              </a:ext>
            </a:extLst>
          </p:cNvPr>
          <p:cNvSpPr>
            <a:spLocks noGrp="1"/>
          </p:cNvSpPr>
          <p:nvPr>
            <p:ph type="dt" sz="half" idx="10"/>
          </p:nvPr>
        </p:nvSpPr>
        <p:spPr/>
        <p:txBody>
          <a:bodyPr/>
          <a:lstStyle/>
          <a:p>
            <a:fld id="{08FF2BCA-9F3C-9A40-98CC-31AA3E9628C9}" type="datetimeFigureOut">
              <a:rPr lang="en-US" smtClean="0"/>
              <a:t>7/27/2022</a:t>
            </a:fld>
            <a:endParaRPr lang="en-US"/>
          </a:p>
        </p:txBody>
      </p:sp>
      <p:sp>
        <p:nvSpPr>
          <p:cNvPr id="5" name="Footer Placeholder 4">
            <a:extLst>
              <a:ext uri="{FF2B5EF4-FFF2-40B4-BE49-F238E27FC236}">
                <a16:creationId xmlns:a16="http://schemas.microsoft.com/office/drawing/2014/main" id="{B12A5F27-6D34-2368-06AB-DB85D8F56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6E627-8A93-CD57-FEFE-491089EBF15F}"/>
              </a:ext>
            </a:extLst>
          </p:cNvPr>
          <p:cNvSpPr>
            <a:spLocks noGrp="1"/>
          </p:cNvSpPr>
          <p:nvPr>
            <p:ph type="sldNum" sz="quarter" idx="12"/>
          </p:nvPr>
        </p:nvSpPr>
        <p:spPr/>
        <p:txBody>
          <a:bodyPr/>
          <a:lstStyle/>
          <a:p>
            <a:fld id="{8876F2CA-B244-F142-A2C8-CBFA367A6B27}" type="slidenum">
              <a:rPr lang="en-US" smtClean="0"/>
              <a:t>‹#›</a:t>
            </a:fld>
            <a:endParaRPr lang="en-US"/>
          </a:p>
        </p:txBody>
      </p:sp>
    </p:spTree>
    <p:extLst>
      <p:ext uri="{BB962C8B-B14F-4D97-AF65-F5344CB8AC3E}">
        <p14:creationId xmlns:p14="http://schemas.microsoft.com/office/powerpoint/2010/main" val="382955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7F1C-5EF5-D425-34EB-492CC4CFCBB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A9D2DB-6BF3-B1E8-47F0-3A98335FBF9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8C9F04-DEFC-CB90-5ADE-A4021F202C23}"/>
              </a:ext>
            </a:extLst>
          </p:cNvPr>
          <p:cNvSpPr>
            <a:spLocks noGrp="1"/>
          </p:cNvSpPr>
          <p:nvPr>
            <p:ph type="dt" sz="half" idx="10"/>
          </p:nvPr>
        </p:nvSpPr>
        <p:spPr/>
        <p:txBody>
          <a:bodyPr/>
          <a:lstStyle/>
          <a:p>
            <a:fld id="{08FF2BCA-9F3C-9A40-98CC-31AA3E9628C9}" type="datetimeFigureOut">
              <a:rPr lang="en-US" smtClean="0"/>
              <a:t>7/27/2022</a:t>
            </a:fld>
            <a:endParaRPr lang="en-US"/>
          </a:p>
        </p:txBody>
      </p:sp>
      <p:sp>
        <p:nvSpPr>
          <p:cNvPr id="5" name="Footer Placeholder 4">
            <a:extLst>
              <a:ext uri="{FF2B5EF4-FFF2-40B4-BE49-F238E27FC236}">
                <a16:creationId xmlns:a16="http://schemas.microsoft.com/office/drawing/2014/main" id="{5E524AE6-69C6-F0A3-2DBC-58001D91C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3E144-7A61-0774-418B-0451DC5A90AD}"/>
              </a:ext>
            </a:extLst>
          </p:cNvPr>
          <p:cNvSpPr>
            <a:spLocks noGrp="1"/>
          </p:cNvSpPr>
          <p:nvPr>
            <p:ph type="sldNum" sz="quarter" idx="12"/>
          </p:nvPr>
        </p:nvSpPr>
        <p:spPr/>
        <p:txBody>
          <a:bodyPr/>
          <a:lstStyle/>
          <a:p>
            <a:fld id="{8876F2CA-B244-F142-A2C8-CBFA367A6B27}" type="slidenum">
              <a:rPr lang="en-US" smtClean="0"/>
              <a:t>‹#›</a:t>
            </a:fld>
            <a:endParaRPr lang="en-US"/>
          </a:p>
        </p:txBody>
      </p:sp>
    </p:spTree>
    <p:extLst>
      <p:ext uri="{BB962C8B-B14F-4D97-AF65-F5344CB8AC3E}">
        <p14:creationId xmlns:p14="http://schemas.microsoft.com/office/powerpoint/2010/main" val="132040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616CE6-0ED8-C6F0-4978-BB824DC8450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147F75-3E22-5063-0603-7EEE8D995F3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A3F9FE-3C0E-EB54-FD3C-621700F74FBE}"/>
              </a:ext>
            </a:extLst>
          </p:cNvPr>
          <p:cNvSpPr>
            <a:spLocks noGrp="1"/>
          </p:cNvSpPr>
          <p:nvPr>
            <p:ph type="dt" sz="half" idx="10"/>
          </p:nvPr>
        </p:nvSpPr>
        <p:spPr/>
        <p:txBody>
          <a:bodyPr/>
          <a:lstStyle/>
          <a:p>
            <a:fld id="{08FF2BCA-9F3C-9A40-98CC-31AA3E9628C9}" type="datetimeFigureOut">
              <a:rPr lang="en-US" smtClean="0"/>
              <a:t>7/27/2022</a:t>
            </a:fld>
            <a:endParaRPr lang="en-US"/>
          </a:p>
        </p:txBody>
      </p:sp>
      <p:sp>
        <p:nvSpPr>
          <p:cNvPr id="5" name="Footer Placeholder 4">
            <a:extLst>
              <a:ext uri="{FF2B5EF4-FFF2-40B4-BE49-F238E27FC236}">
                <a16:creationId xmlns:a16="http://schemas.microsoft.com/office/drawing/2014/main" id="{B6F74466-1130-EEC8-309D-1A8A92412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E2E62-4F37-A092-9D99-E03282278A64}"/>
              </a:ext>
            </a:extLst>
          </p:cNvPr>
          <p:cNvSpPr>
            <a:spLocks noGrp="1"/>
          </p:cNvSpPr>
          <p:nvPr>
            <p:ph type="sldNum" sz="quarter" idx="12"/>
          </p:nvPr>
        </p:nvSpPr>
        <p:spPr/>
        <p:txBody>
          <a:bodyPr/>
          <a:lstStyle/>
          <a:p>
            <a:fld id="{8876F2CA-B244-F142-A2C8-CBFA367A6B27}" type="slidenum">
              <a:rPr lang="en-US" smtClean="0"/>
              <a:t>‹#›</a:t>
            </a:fld>
            <a:endParaRPr lang="en-US"/>
          </a:p>
        </p:txBody>
      </p:sp>
    </p:spTree>
    <p:extLst>
      <p:ext uri="{BB962C8B-B14F-4D97-AF65-F5344CB8AC3E}">
        <p14:creationId xmlns:p14="http://schemas.microsoft.com/office/powerpoint/2010/main" val="171227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145F2-58CB-949D-9D58-2D5C03A95F2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1FB0DA-4035-6848-B0E3-1F1816DD41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9F2D3D-69A4-5811-97AD-4FF750100BAC}"/>
              </a:ext>
            </a:extLst>
          </p:cNvPr>
          <p:cNvSpPr>
            <a:spLocks noGrp="1"/>
          </p:cNvSpPr>
          <p:nvPr>
            <p:ph type="dt" sz="half" idx="10"/>
          </p:nvPr>
        </p:nvSpPr>
        <p:spPr/>
        <p:txBody>
          <a:bodyPr/>
          <a:lstStyle/>
          <a:p>
            <a:fld id="{08FF2BCA-9F3C-9A40-98CC-31AA3E9628C9}" type="datetimeFigureOut">
              <a:rPr lang="en-US" smtClean="0"/>
              <a:t>7/27/2022</a:t>
            </a:fld>
            <a:endParaRPr lang="en-US"/>
          </a:p>
        </p:txBody>
      </p:sp>
      <p:sp>
        <p:nvSpPr>
          <p:cNvPr id="5" name="Footer Placeholder 4">
            <a:extLst>
              <a:ext uri="{FF2B5EF4-FFF2-40B4-BE49-F238E27FC236}">
                <a16:creationId xmlns:a16="http://schemas.microsoft.com/office/drawing/2014/main" id="{1444896C-69E0-AC5A-2001-EE0BC8CAC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4E326-E679-B645-A72E-AC4656BF8FFC}"/>
              </a:ext>
            </a:extLst>
          </p:cNvPr>
          <p:cNvSpPr>
            <a:spLocks noGrp="1"/>
          </p:cNvSpPr>
          <p:nvPr>
            <p:ph type="sldNum" sz="quarter" idx="12"/>
          </p:nvPr>
        </p:nvSpPr>
        <p:spPr/>
        <p:txBody>
          <a:bodyPr/>
          <a:lstStyle/>
          <a:p>
            <a:fld id="{8876F2CA-B244-F142-A2C8-CBFA367A6B27}" type="slidenum">
              <a:rPr lang="en-US" smtClean="0"/>
              <a:t>‹#›</a:t>
            </a:fld>
            <a:endParaRPr lang="en-US"/>
          </a:p>
        </p:txBody>
      </p:sp>
    </p:spTree>
    <p:extLst>
      <p:ext uri="{BB962C8B-B14F-4D97-AF65-F5344CB8AC3E}">
        <p14:creationId xmlns:p14="http://schemas.microsoft.com/office/powerpoint/2010/main" val="312526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7A96-2448-C436-8426-1620B54403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B29524-BE56-5840-217D-894D3926A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38C6DC-7A20-1EDE-3DBF-A685CB2B094B}"/>
              </a:ext>
            </a:extLst>
          </p:cNvPr>
          <p:cNvSpPr>
            <a:spLocks noGrp="1"/>
          </p:cNvSpPr>
          <p:nvPr>
            <p:ph type="dt" sz="half" idx="10"/>
          </p:nvPr>
        </p:nvSpPr>
        <p:spPr/>
        <p:txBody>
          <a:bodyPr/>
          <a:lstStyle/>
          <a:p>
            <a:fld id="{08FF2BCA-9F3C-9A40-98CC-31AA3E9628C9}" type="datetimeFigureOut">
              <a:rPr lang="en-US" smtClean="0"/>
              <a:t>7/27/2022</a:t>
            </a:fld>
            <a:endParaRPr lang="en-US"/>
          </a:p>
        </p:txBody>
      </p:sp>
      <p:sp>
        <p:nvSpPr>
          <p:cNvPr id="5" name="Footer Placeholder 4">
            <a:extLst>
              <a:ext uri="{FF2B5EF4-FFF2-40B4-BE49-F238E27FC236}">
                <a16:creationId xmlns:a16="http://schemas.microsoft.com/office/drawing/2014/main" id="{4FBE4366-C931-0CA4-4981-434EB884F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89F7C-9670-28CF-EB09-0EF84570FB3C}"/>
              </a:ext>
            </a:extLst>
          </p:cNvPr>
          <p:cNvSpPr>
            <a:spLocks noGrp="1"/>
          </p:cNvSpPr>
          <p:nvPr>
            <p:ph type="sldNum" sz="quarter" idx="12"/>
          </p:nvPr>
        </p:nvSpPr>
        <p:spPr/>
        <p:txBody>
          <a:bodyPr/>
          <a:lstStyle/>
          <a:p>
            <a:fld id="{8876F2CA-B244-F142-A2C8-CBFA367A6B27}" type="slidenum">
              <a:rPr lang="en-US" smtClean="0"/>
              <a:t>‹#›</a:t>
            </a:fld>
            <a:endParaRPr lang="en-US"/>
          </a:p>
        </p:txBody>
      </p:sp>
    </p:spTree>
    <p:extLst>
      <p:ext uri="{BB962C8B-B14F-4D97-AF65-F5344CB8AC3E}">
        <p14:creationId xmlns:p14="http://schemas.microsoft.com/office/powerpoint/2010/main" val="132885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4A1F-E5D3-6574-0896-27DFDCF100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993124-A876-FCF6-AFA6-CDF19E0BA10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015283-486B-8FF8-9A73-F6CDD6BAD93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05455DE-3C2E-4C86-1045-2D47DBC46C56}"/>
              </a:ext>
            </a:extLst>
          </p:cNvPr>
          <p:cNvSpPr>
            <a:spLocks noGrp="1"/>
          </p:cNvSpPr>
          <p:nvPr>
            <p:ph type="dt" sz="half" idx="10"/>
          </p:nvPr>
        </p:nvSpPr>
        <p:spPr/>
        <p:txBody>
          <a:bodyPr/>
          <a:lstStyle/>
          <a:p>
            <a:fld id="{08FF2BCA-9F3C-9A40-98CC-31AA3E9628C9}" type="datetimeFigureOut">
              <a:rPr lang="en-US" smtClean="0"/>
              <a:t>7/27/2022</a:t>
            </a:fld>
            <a:endParaRPr lang="en-US"/>
          </a:p>
        </p:txBody>
      </p:sp>
      <p:sp>
        <p:nvSpPr>
          <p:cNvPr id="6" name="Footer Placeholder 5">
            <a:extLst>
              <a:ext uri="{FF2B5EF4-FFF2-40B4-BE49-F238E27FC236}">
                <a16:creationId xmlns:a16="http://schemas.microsoft.com/office/drawing/2014/main" id="{65026A2B-CEFF-593C-44AC-FBDB0C14B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B2DBA-0780-A626-C759-4E1064B4A4B0}"/>
              </a:ext>
            </a:extLst>
          </p:cNvPr>
          <p:cNvSpPr>
            <a:spLocks noGrp="1"/>
          </p:cNvSpPr>
          <p:nvPr>
            <p:ph type="sldNum" sz="quarter" idx="12"/>
          </p:nvPr>
        </p:nvSpPr>
        <p:spPr/>
        <p:txBody>
          <a:bodyPr/>
          <a:lstStyle/>
          <a:p>
            <a:fld id="{8876F2CA-B244-F142-A2C8-CBFA367A6B27}" type="slidenum">
              <a:rPr lang="en-US" smtClean="0"/>
              <a:t>‹#›</a:t>
            </a:fld>
            <a:endParaRPr lang="en-US"/>
          </a:p>
        </p:txBody>
      </p:sp>
    </p:spTree>
    <p:extLst>
      <p:ext uri="{BB962C8B-B14F-4D97-AF65-F5344CB8AC3E}">
        <p14:creationId xmlns:p14="http://schemas.microsoft.com/office/powerpoint/2010/main" val="121860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129A-E3C3-65A2-81E9-078AB1C027B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8CDEBAC-0ACC-8113-77DD-531E52B19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45294B3-7FFC-11B8-868D-C95E88FD731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3080A16-D85C-3038-3B6C-C6659FBFB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3E6696E-B7D1-FAAF-9CDF-BDE208BE28E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588B31-91D2-FBDA-502C-24C57F45CE58}"/>
              </a:ext>
            </a:extLst>
          </p:cNvPr>
          <p:cNvSpPr>
            <a:spLocks noGrp="1"/>
          </p:cNvSpPr>
          <p:nvPr>
            <p:ph type="dt" sz="half" idx="10"/>
          </p:nvPr>
        </p:nvSpPr>
        <p:spPr/>
        <p:txBody>
          <a:bodyPr/>
          <a:lstStyle/>
          <a:p>
            <a:fld id="{08FF2BCA-9F3C-9A40-98CC-31AA3E9628C9}" type="datetimeFigureOut">
              <a:rPr lang="en-US" smtClean="0"/>
              <a:t>7/27/2022</a:t>
            </a:fld>
            <a:endParaRPr lang="en-US"/>
          </a:p>
        </p:txBody>
      </p:sp>
      <p:sp>
        <p:nvSpPr>
          <p:cNvPr id="8" name="Footer Placeholder 7">
            <a:extLst>
              <a:ext uri="{FF2B5EF4-FFF2-40B4-BE49-F238E27FC236}">
                <a16:creationId xmlns:a16="http://schemas.microsoft.com/office/drawing/2014/main" id="{E00CABB8-E97D-E2BF-B989-F5F660C3D7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4E36F7-B3D2-56FD-CC80-876A8D29C655}"/>
              </a:ext>
            </a:extLst>
          </p:cNvPr>
          <p:cNvSpPr>
            <a:spLocks noGrp="1"/>
          </p:cNvSpPr>
          <p:nvPr>
            <p:ph type="sldNum" sz="quarter" idx="12"/>
          </p:nvPr>
        </p:nvSpPr>
        <p:spPr/>
        <p:txBody>
          <a:bodyPr/>
          <a:lstStyle/>
          <a:p>
            <a:fld id="{8876F2CA-B244-F142-A2C8-CBFA367A6B27}" type="slidenum">
              <a:rPr lang="en-US" smtClean="0"/>
              <a:t>‹#›</a:t>
            </a:fld>
            <a:endParaRPr lang="en-US"/>
          </a:p>
        </p:txBody>
      </p:sp>
    </p:spTree>
    <p:extLst>
      <p:ext uri="{BB962C8B-B14F-4D97-AF65-F5344CB8AC3E}">
        <p14:creationId xmlns:p14="http://schemas.microsoft.com/office/powerpoint/2010/main" val="401756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4C6-AA58-BDD9-9C47-9A2C0639BCC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2E13469-90CF-2A0D-166D-1CD0B21D6A71}"/>
              </a:ext>
            </a:extLst>
          </p:cNvPr>
          <p:cNvSpPr>
            <a:spLocks noGrp="1"/>
          </p:cNvSpPr>
          <p:nvPr>
            <p:ph type="dt" sz="half" idx="10"/>
          </p:nvPr>
        </p:nvSpPr>
        <p:spPr/>
        <p:txBody>
          <a:bodyPr/>
          <a:lstStyle/>
          <a:p>
            <a:fld id="{08FF2BCA-9F3C-9A40-98CC-31AA3E9628C9}" type="datetimeFigureOut">
              <a:rPr lang="en-US" smtClean="0"/>
              <a:t>7/27/2022</a:t>
            </a:fld>
            <a:endParaRPr lang="en-US"/>
          </a:p>
        </p:txBody>
      </p:sp>
      <p:sp>
        <p:nvSpPr>
          <p:cNvPr id="4" name="Footer Placeholder 3">
            <a:extLst>
              <a:ext uri="{FF2B5EF4-FFF2-40B4-BE49-F238E27FC236}">
                <a16:creationId xmlns:a16="http://schemas.microsoft.com/office/drawing/2014/main" id="{5C1A3F87-6559-FC94-66D9-A2B3F14F28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E3FC68-7B22-2D36-DDD2-FBBBA6C20864}"/>
              </a:ext>
            </a:extLst>
          </p:cNvPr>
          <p:cNvSpPr>
            <a:spLocks noGrp="1"/>
          </p:cNvSpPr>
          <p:nvPr>
            <p:ph type="sldNum" sz="quarter" idx="12"/>
          </p:nvPr>
        </p:nvSpPr>
        <p:spPr/>
        <p:txBody>
          <a:bodyPr/>
          <a:lstStyle/>
          <a:p>
            <a:fld id="{8876F2CA-B244-F142-A2C8-CBFA367A6B27}" type="slidenum">
              <a:rPr lang="en-US" smtClean="0"/>
              <a:t>‹#›</a:t>
            </a:fld>
            <a:endParaRPr lang="en-US"/>
          </a:p>
        </p:txBody>
      </p:sp>
    </p:spTree>
    <p:extLst>
      <p:ext uri="{BB962C8B-B14F-4D97-AF65-F5344CB8AC3E}">
        <p14:creationId xmlns:p14="http://schemas.microsoft.com/office/powerpoint/2010/main" val="100504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714F54-D840-7015-FABF-E7246BD0809B}"/>
              </a:ext>
            </a:extLst>
          </p:cNvPr>
          <p:cNvSpPr>
            <a:spLocks noGrp="1"/>
          </p:cNvSpPr>
          <p:nvPr>
            <p:ph type="dt" sz="half" idx="10"/>
          </p:nvPr>
        </p:nvSpPr>
        <p:spPr/>
        <p:txBody>
          <a:bodyPr/>
          <a:lstStyle/>
          <a:p>
            <a:fld id="{08FF2BCA-9F3C-9A40-98CC-31AA3E9628C9}" type="datetimeFigureOut">
              <a:rPr lang="en-US" smtClean="0"/>
              <a:t>7/27/2022</a:t>
            </a:fld>
            <a:endParaRPr lang="en-US"/>
          </a:p>
        </p:txBody>
      </p:sp>
      <p:sp>
        <p:nvSpPr>
          <p:cNvPr id="3" name="Footer Placeholder 2">
            <a:extLst>
              <a:ext uri="{FF2B5EF4-FFF2-40B4-BE49-F238E27FC236}">
                <a16:creationId xmlns:a16="http://schemas.microsoft.com/office/drawing/2014/main" id="{4DF74518-1C28-4CE9-7328-EF4747028E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A6D979-2D31-86B1-4A5E-13E9BC5654C4}"/>
              </a:ext>
            </a:extLst>
          </p:cNvPr>
          <p:cNvSpPr>
            <a:spLocks noGrp="1"/>
          </p:cNvSpPr>
          <p:nvPr>
            <p:ph type="sldNum" sz="quarter" idx="12"/>
          </p:nvPr>
        </p:nvSpPr>
        <p:spPr/>
        <p:txBody>
          <a:bodyPr/>
          <a:lstStyle/>
          <a:p>
            <a:fld id="{8876F2CA-B244-F142-A2C8-CBFA367A6B27}" type="slidenum">
              <a:rPr lang="en-US" smtClean="0"/>
              <a:t>‹#›</a:t>
            </a:fld>
            <a:endParaRPr lang="en-US"/>
          </a:p>
        </p:txBody>
      </p:sp>
    </p:spTree>
    <p:extLst>
      <p:ext uri="{BB962C8B-B14F-4D97-AF65-F5344CB8AC3E}">
        <p14:creationId xmlns:p14="http://schemas.microsoft.com/office/powerpoint/2010/main" val="229355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9290-04DB-18BF-9417-EA2C064138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73715A-F4EF-1274-C731-AE8B1D0A14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01F5462-929D-6F9A-53CF-7DD02FE4B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1A3F7E-77A3-B9CF-A32E-0DC542929579}"/>
              </a:ext>
            </a:extLst>
          </p:cNvPr>
          <p:cNvSpPr>
            <a:spLocks noGrp="1"/>
          </p:cNvSpPr>
          <p:nvPr>
            <p:ph type="dt" sz="half" idx="10"/>
          </p:nvPr>
        </p:nvSpPr>
        <p:spPr/>
        <p:txBody>
          <a:bodyPr/>
          <a:lstStyle/>
          <a:p>
            <a:fld id="{08FF2BCA-9F3C-9A40-98CC-31AA3E9628C9}" type="datetimeFigureOut">
              <a:rPr lang="en-US" smtClean="0"/>
              <a:t>7/27/2022</a:t>
            </a:fld>
            <a:endParaRPr lang="en-US"/>
          </a:p>
        </p:txBody>
      </p:sp>
      <p:sp>
        <p:nvSpPr>
          <p:cNvPr id="6" name="Footer Placeholder 5">
            <a:extLst>
              <a:ext uri="{FF2B5EF4-FFF2-40B4-BE49-F238E27FC236}">
                <a16:creationId xmlns:a16="http://schemas.microsoft.com/office/drawing/2014/main" id="{BA408B0A-2B85-AC66-7D14-FD8357E2B5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B1E01-6BED-7B92-A7F4-9CF2BC5E20F2}"/>
              </a:ext>
            </a:extLst>
          </p:cNvPr>
          <p:cNvSpPr>
            <a:spLocks noGrp="1"/>
          </p:cNvSpPr>
          <p:nvPr>
            <p:ph type="sldNum" sz="quarter" idx="12"/>
          </p:nvPr>
        </p:nvSpPr>
        <p:spPr/>
        <p:txBody>
          <a:bodyPr/>
          <a:lstStyle/>
          <a:p>
            <a:fld id="{8876F2CA-B244-F142-A2C8-CBFA367A6B27}" type="slidenum">
              <a:rPr lang="en-US" smtClean="0"/>
              <a:t>‹#›</a:t>
            </a:fld>
            <a:endParaRPr lang="en-US"/>
          </a:p>
        </p:txBody>
      </p:sp>
    </p:spTree>
    <p:extLst>
      <p:ext uri="{BB962C8B-B14F-4D97-AF65-F5344CB8AC3E}">
        <p14:creationId xmlns:p14="http://schemas.microsoft.com/office/powerpoint/2010/main" val="195089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8558-FD9B-0806-2B67-0E05D547DCE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A188772-5D6A-5CD7-48B0-CA004F96A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6AC9FA-EACB-1BBC-4EFB-1A2174ADD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CD7090-B9E2-AF82-2CF0-D9D27E032B4C}"/>
              </a:ext>
            </a:extLst>
          </p:cNvPr>
          <p:cNvSpPr>
            <a:spLocks noGrp="1"/>
          </p:cNvSpPr>
          <p:nvPr>
            <p:ph type="dt" sz="half" idx="10"/>
          </p:nvPr>
        </p:nvSpPr>
        <p:spPr/>
        <p:txBody>
          <a:bodyPr/>
          <a:lstStyle/>
          <a:p>
            <a:fld id="{08FF2BCA-9F3C-9A40-98CC-31AA3E9628C9}" type="datetimeFigureOut">
              <a:rPr lang="en-US" smtClean="0"/>
              <a:t>7/27/2022</a:t>
            </a:fld>
            <a:endParaRPr lang="en-US"/>
          </a:p>
        </p:txBody>
      </p:sp>
      <p:sp>
        <p:nvSpPr>
          <p:cNvPr id="6" name="Footer Placeholder 5">
            <a:extLst>
              <a:ext uri="{FF2B5EF4-FFF2-40B4-BE49-F238E27FC236}">
                <a16:creationId xmlns:a16="http://schemas.microsoft.com/office/drawing/2014/main" id="{5BA02165-986E-D5A1-C930-F4A0DF1AD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C95620-C39A-12F5-48E0-8A19387222D0}"/>
              </a:ext>
            </a:extLst>
          </p:cNvPr>
          <p:cNvSpPr>
            <a:spLocks noGrp="1"/>
          </p:cNvSpPr>
          <p:nvPr>
            <p:ph type="sldNum" sz="quarter" idx="12"/>
          </p:nvPr>
        </p:nvSpPr>
        <p:spPr/>
        <p:txBody>
          <a:bodyPr/>
          <a:lstStyle/>
          <a:p>
            <a:fld id="{8876F2CA-B244-F142-A2C8-CBFA367A6B27}" type="slidenum">
              <a:rPr lang="en-US" smtClean="0"/>
              <a:t>‹#›</a:t>
            </a:fld>
            <a:endParaRPr lang="en-US"/>
          </a:p>
        </p:txBody>
      </p:sp>
    </p:spTree>
    <p:extLst>
      <p:ext uri="{BB962C8B-B14F-4D97-AF65-F5344CB8AC3E}">
        <p14:creationId xmlns:p14="http://schemas.microsoft.com/office/powerpoint/2010/main" val="172469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8FF13-38E2-24E8-EA0C-B2AE12F20F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E6D3F0-5B95-B477-4229-80C4691DA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9E45B8-53D7-FA41-A116-1ED9FC70B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F2BCA-9F3C-9A40-98CC-31AA3E9628C9}" type="datetimeFigureOut">
              <a:rPr lang="en-US" smtClean="0"/>
              <a:t>7/27/2022</a:t>
            </a:fld>
            <a:endParaRPr lang="en-US"/>
          </a:p>
        </p:txBody>
      </p:sp>
      <p:sp>
        <p:nvSpPr>
          <p:cNvPr id="5" name="Footer Placeholder 4">
            <a:extLst>
              <a:ext uri="{FF2B5EF4-FFF2-40B4-BE49-F238E27FC236}">
                <a16:creationId xmlns:a16="http://schemas.microsoft.com/office/drawing/2014/main" id="{ADFA911C-B8AF-45EC-9DB7-2A496AC052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4A6E49-EBFC-5132-B906-5FD87913A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6F2CA-B244-F142-A2C8-CBFA367A6B27}" type="slidenum">
              <a:rPr lang="en-US" smtClean="0"/>
              <a:t>‹#›</a:t>
            </a:fld>
            <a:endParaRPr lang="en-US"/>
          </a:p>
        </p:txBody>
      </p:sp>
    </p:spTree>
    <p:extLst>
      <p:ext uri="{BB962C8B-B14F-4D97-AF65-F5344CB8AC3E}">
        <p14:creationId xmlns:p14="http://schemas.microsoft.com/office/powerpoint/2010/main" val="1091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uturumcareers.com/how-can-electronics-engineers-help-to-power-the-green-transition"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futurumcareers.com/Peter-Gammon-animation.mp4"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futurumcareers.com/how-can-electronics-engineers-help-to-power-the-green-transition"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214AA5-E06D-6081-ADCB-165BC8F54889}"/>
              </a:ext>
            </a:extLst>
          </p:cNvPr>
          <p:cNvPicPr>
            <a:picLocks noChangeAspect="1"/>
          </p:cNvPicPr>
          <p:nvPr/>
        </p:nvPicPr>
        <p:blipFill>
          <a:blip r:embed="rId2"/>
          <a:srcRect/>
          <a:stretch/>
        </p:blipFill>
        <p:spPr>
          <a:xfrm>
            <a:off x="7676" y="0"/>
            <a:ext cx="12176648" cy="6857999"/>
          </a:xfrm>
          <a:prstGeom prst="rect">
            <a:avLst/>
          </a:prstGeom>
        </p:spPr>
      </p:pic>
      <p:sp>
        <p:nvSpPr>
          <p:cNvPr id="6" name="TextBox 5">
            <a:extLst>
              <a:ext uri="{FF2B5EF4-FFF2-40B4-BE49-F238E27FC236}">
                <a16:creationId xmlns:a16="http://schemas.microsoft.com/office/drawing/2014/main" id="{091CDB7F-54B8-E49B-5F05-0C96807F42A2}"/>
              </a:ext>
            </a:extLst>
          </p:cNvPr>
          <p:cNvSpPr txBox="1"/>
          <p:nvPr/>
        </p:nvSpPr>
        <p:spPr>
          <a:xfrm>
            <a:off x="4582326" y="1793177"/>
            <a:ext cx="4062099" cy="2062103"/>
          </a:xfrm>
          <a:prstGeom prst="rect">
            <a:avLst/>
          </a:prstGeom>
          <a:noFill/>
        </p:spPr>
        <p:txBody>
          <a:bodyPr wrap="square" rtlCol="0">
            <a:spAutoFit/>
          </a:bodyPr>
          <a:lstStyle/>
          <a:p>
            <a:r>
              <a:rPr lang="en-GB" sz="3200" b="1" dirty="0">
                <a:solidFill>
                  <a:schemeClr val="bg1"/>
                </a:solidFill>
                <a:latin typeface="Montserrat Black" pitchFamily="2" charset="77"/>
              </a:rPr>
              <a:t>Electronics Engineering </a:t>
            </a:r>
          </a:p>
          <a:p>
            <a:r>
              <a:rPr lang="en-GB" sz="3200" dirty="0">
                <a:solidFill>
                  <a:schemeClr val="bg1"/>
                </a:solidFill>
                <a:latin typeface="Montserrat" pitchFamily="2" charset="77"/>
              </a:rPr>
              <a:t>with Professor </a:t>
            </a:r>
            <a:br>
              <a:rPr lang="en-GB" sz="3200" dirty="0">
                <a:solidFill>
                  <a:schemeClr val="bg1"/>
                </a:solidFill>
                <a:latin typeface="Montserrat" pitchFamily="2" charset="77"/>
              </a:rPr>
            </a:br>
            <a:r>
              <a:rPr lang="en-GB" sz="3200" dirty="0">
                <a:solidFill>
                  <a:schemeClr val="bg1"/>
                </a:solidFill>
                <a:latin typeface="Montserrat" pitchFamily="2" charset="77"/>
              </a:rPr>
              <a:t>Peter Gammon </a:t>
            </a:r>
            <a:endParaRPr lang="en-US" sz="3200" dirty="0">
              <a:solidFill>
                <a:schemeClr val="bg1"/>
              </a:solidFill>
              <a:latin typeface="Montserrat" pitchFamily="2" charset="77"/>
            </a:endParaRPr>
          </a:p>
        </p:txBody>
      </p:sp>
      <p:sp>
        <p:nvSpPr>
          <p:cNvPr id="7" name="TextBox 6">
            <a:extLst>
              <a:ext uri="{FF2B5EF4-FFF2-40B4-BE49-F238E27FC236}">
                <a16:creationId xmlns:a16="http://schemas.microsoft.com/office/drawing/2014/main" id="{ADEA1698-7ECE-8DBE-AEBC-8E97D3E1B14A}"/>
              </a:ext>
            </a:extLst>
          </p:cNvPr>
          <p:cNvSpPr txBox="1"/>
          <p:nvPr/>
        </p:nvSpPr>
        <p:spPr>
          <a:xfrm>
            <a:off x="4860878" y="1212407"/>
            <a:ext cx="2295280" cy="400110"/>
          </a:xfrm>
          <a:prstGeom prst="rect">
            <a:avLst/>
          </a:prstGeom>
          <a:noFill/>
        </p:spPr>
        <p:txBody>
          <a:bodyPr wrap="square" rtlCol="0">
            <a:spAutoFit/>
          </a:bodyPr>
          <a:lstStyle/>
          <a:p>
            <a:r>
              <a:rPr lang="en-GB" sz="2000" b="1" i="1" dirty="0">
                <a:solidFill>
                  <a:srgbClr val="5A3573"/>
                </a:solidFill>
                <a:latin typeface="Montserrat Black" pitchFamily="2" charset="77"/>
              </a:rPr>
              <a:t>PODCAST</a:t>
            </a:r>
            <a:endParaRPr lang="en-US" sz="2000" b="1" i="1" dirty="0">
              <a:solidFill>
                <a:srgbClr val="5A3573"/>
              </a:solidFill>
              <a:latin typeface="Montserrat Black" pitchFamily="2" charset="77"/>
            </a:endParaRPr>
          </a:p>
        </p:txBody>
      </p:sp>
      <p:sp>
        <p:nvSpPr>
          <p:cNvPr id="15" name="TextBox 14">
            <a:extLst>
              <a:ext uri="{FF2B5EF4-FFF2-40B4-BE49-F238E27FC236}">
                <a16:creationId xmlns:a16="http://schemas.microsoft.com/office/drawing/2014/main" id="{895C00D9-2B0A-DDED-96A5-B6DD095B96E2}"/>
              </a:ext>
            </a:extLst>
          </p:cNvPr>
          <p:cNvSpPr txBox="1"/>
          <p:nvPr/>
        </p:nvSpPr>
        <p:spPr>
          <a:xfrm>
            <a:off x="9412697" y="5829056"/>
            <a:ext cx="2221928" cy="307777"/>
          </a:xfrm>
          <a:prstGeom prst="rect">
            <a:avLst/>
          </a:prstGeom>
          <a:noFill/>
        </p:spPr>
        <p:txBody>
          <a:bodyPr wrap="square" rtlCol="0">
            <a:spAutoFit/>
          </a:bodyPr>
          <a:lstStyle/>
          <a:p>
            <a:r>
              <a:rPr lang="en-US" sz="1400" b="1" dirty="0">
                <a:solidFill>
                  <a:schemeClr val="bg1"/>
                </a:solidFill>
                <a:latin typeface="Montserrat" pitchFamily="2" charset="77"/>
              </a:rPr>
              <a:t>futurumcareers.com</a:t>
            </a:r>
          </a:p>
        </p:txBody>
      </p:sp>
      <p:sp>
        <p:nvSpPr>
          <p:cNvPr id="16" name="TextBox 15">
            <a:extLst>
              <a:ext uri="{FF2B5EF4-FFF2-40B4-BE49-F238E27FC236}">
                <a16:creationId xmlns:a16="http://schemas.microsoft.com/office/drawing/2014/main" id="{9B30FC99-982D-6C9A-D10A-622E75F0CE69}"/>
              </a:ext>
            </a:extLst>
          </p:cNvPr>
          <p:cNvSpPr txBox="1"/>
          <p:nvPr/>
        </p:nvSpPr>
        <p:spPr>
          <a:xfrm>
            <a:off x="603294" y="519797"/>
            <a:ext cx="2840776" cy="584775"/>
          </a:xfrm>
          <a:prstGeom prst="rect">
            <a:avLst/>
          </a:prstGeom>
          <a:noFill/>
        </p:spPr>
        <p:txBody>
          <a:bodyPr wrap="square" rtlCol="0">
            <a:spAutoFit/>
          </a:bodyPr>
          <a:lstStyle/>
          <a:p>
            <a:r>
              <a:rPr lang="en-GB" sz="1600" dirty="0">
                <a:solidFill>
                  <a:schemeClr val="bg1"/>
                </a:solidFill>
                <a:latin typeface="Montserrat Medium" pitchFamily="2" charset="77"/>
              </a:rPr>
              <a:t>INSPIRING THE </a:t>
            </a:r>
          </a:p>
          <a:p>
            <a:r>
              <a:rPr lang="en-GB" sz="1600" b="1" dirty="0">
                <a:solidFill>
                  <a:schemeClr val="bg1"/>
                </a:solidFill>
                <a:latin typeface="Montserrat Black" pitchFamily="2" charset="77"/>
              </a:rPr>
              <a:t>NEXT GENERATION</a:t>
            </a:r>
          </a:p>
        </p:txBody>
      </p:sp>
      <p:pic>
        <p:nvPicPr>
          <p:cNvPr id="8" name="Picture 7">
            <a:extLst>
              <a:ext uri="{FF2B5EF4-FFF2-40B4-BE49-F238E27FC236}">
                <a16:creationId xmlns:a16="http://schemas.microsoft.com/office/drawing/2014/main" id="{6D9E0A62-FED6-875E-16AE-6A8267334510}"/>
              </a:ext>
            </a:extLst>
          </p:cNvPr>
          <p:cNvPicPr>
            <a:picLocks noChangeAspect="1"/>
          </p:cNvPicPr>
          <p:nvPr/>
        </p:nvPicPr>
        <p:blipFill>
          <a:blip r:embed="rId3"/>
          <a:srcRect/>
          <a:stretch/>
        </p:blipFill>
        <p:spPr>
          <a:xfrm>
            <a:off x="4603326" y="1104572"/>
            <a:ext cx="254366" cy="400111"/>
          </a:xfrm>
          <a:prstGeom prst="rect">
            <a:avLst/>
          </a:prstGeom>
        </p:spPr>
      </p:pic>
      <p:sp>
        <p:nvSpPr>
          <p:cNvPr id="10" name="TextBox 9">
            <a:extLst>
              <a:ext uri="{FF2B5EF4-FFF2-40B4-BE49-F238E27FC236}">
                <a16:creationId xmlns:a16="http://schemas.microsoft.com/office/drawing/2014/main" id="{32DC4BAC-9804-9AB9-AD6F-AD679EDEDFED}"/>
              </a:ext>
            </a:extLst>
          </p:cNvPr>
          <p:cNvSpPr txBox="1"/>
          <p:nvPr/>
        </p:nvSpPr>
        <p:spPr>
          <a:xfrm>
            <a:off x="4902442" y="1018904"/>
            <a:ext cx="2295280" cy="338554"/>
          </a:xfrm>
          <a:prstGeom prst="rect">
            <a:avLst/>
          </a:prstGeom>
          <a:noFill/>
        </p:spPr>
        <p:txBody>
          <a:bodyPr wrap="square" rtlCol="0">
            <a:spAutoFit/>
          </a:bodyPr>
          <a:lstStyle/>
          <a:p>
            <a:r>
              <a:rPr lang="en-GB" sz="1600" i="1" dirty="0">
                <a:solidFill>
                  <a:srgbClr val="5A3573"/>
                </a:solidFill>
                <a:latin typeface="Montserrat" pitchFamily="2" charset="77"/>
              </a:rPr>
              <a:t>FUTURUM</a:t>
            </a:r>
            <a:endParaRPr lang="en-US" sz="1600" i="1" dirty="0">
              <a:solidFill>
                <a:srgbClr val="5A3573"/>
              </a:solidFill>
              <a:latin typeface="Montserrat" pitchFamily="2" charset="77"/>
            </a:endParaRPr>
          </a:p>
        </p:txBody>
      </p:sp>
    </p:spTree>
    <p:extLst>
      <p:ext uri="{BB962C8B-B14F-4D97-AF65-F5344CB8AC3E}">
        <p14:creationId xmlns:p14="http://schemas.microsoft.com/office/powerpoint/2010/main" val="71967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1CE9D87-7F0A-EA54-5DA2-0DF67E90DC32}"/>
              </a:ext>
            </a:extLst>
          </p:cNvPr>
          <p:cNvPicPr>
            <a:picLocks noChangeAspect="1"/>
          </p:cNvPicPr>
          <p:nvPr/>
        </p:nvPicPr>
        <p:blipFill>
          <a:blip r:embed="rId2"/>
          <a:srcRect/>
          <a:stretch/>
        </p:blipFill>
        <p:spPr>
          <a:xfrm>
            <a:off x="7675" y="1"/>
            <a:ext cx="12176650" cy="6858000"/>
          </a:xfrm>
          <a:prstGeom prst="rect">
            <a:avLst/>
          </a:prstGeom>
        </p:spPr>
      </p:pic>
      <p:sp>
        <p:nvSpPr>
          <p:cNvPr id="4" name="TextBox 3">
            <a:extLst>
              <a:ext uri="{FF2B5EF4-FFF2-40B4-BE49-F238E27FC236}">
                <a16:creationId xmlns:a16="http://schemas.microsoft.com/office/drawing/2014/main" id="{8AEE857A-EDBA-63E4-9D40-7D6E00EBB984}"/>
              </a:ext>
            </a:extLst>
          </p:cNvPr>
          <p:cNvSpPr txBox="1"/>
          <p:nvPr/>
        </p:nvSpPr>
        <p:spPr>
          <a:xfrm>
            <a:off x="435471" y="1095874"/>
            <a:ext cx="6530009" cy="584775"/>
          </a:xfrm>
          <a:prstGeom prst="rect">
            <a:avLst/>
          </a:prstGeom>
          <a:noFill/>
        </p:spPr>
        <p:txBody>
          <a:bodyPr wrap="square" rtlCol="0">
            <a:spAutoFit/>
          </a:bodyPr>
          <a:lstStyle/>
          <a:p>
            <a:r>
              <a:rPr lang="en-GB" sz="3200" b="1" dirty="0">
                <a:solidFill>
                  <a:srgbClr val="5A3573"/>
                </a:solidFill>
                <a:latin typeface="Montserrat Black" pitchFamily="2" charset="77"/>
              </a:rPr>
              <a:t>Pre-listening:</a:t>
            </a:r>
            <a:endParaRPr lang="en-US" sz="3200" dirty="0">
              <a:solidFill>
                <a:srgbClr val="5A3573"/>
              </a:solidFill>
              <a:latin typeface="Montserrat" pitchFamily="2" charset="77"/>
            </a:endParaRPr>
          </a:p>
        </p:txBody>
      </p:sp>
      <p:sp>
        <p:nvSpPr>
          <p:cNvPr id="5" name="Content Placeholder 2">
            <a:extLst>
              <a:ext uri="{FF2B5EF4-FFF2-40B4-BE49-F238E27FC236}">
                <a16:creationId xmlns:a16="http://schemas.microsoft.com/office/drawing/2014/main" id="{01320BCE-B54D-1938-2F5E-459BB0C5B07E}"/>
              </a:ext>
            </a:extLst>
          </p:cNvPr>
          <p:cNvSpPr>
            <a:spLocks noGrp="1"/>
          </p:cNvSpPr>
          <p:nvPr>
            <p:ph idx="1"/>
          </p:nvPr>
        </p:nvSpPr>
        <p:spPr>
          <a:xfrm>
            <a:off x="435471" y="2082157"/>
            <a:ext cx="5109923" cy="3576568"/>
          </a:xfrm>
        </p:spPr>
        <p:txBody>
          <a:bodyPr numCol="1" anchor="ctr">
            <a:normAutofit/>
          </a:bodyPr>
          <a:lstStyle/>
          <a:p>
            <a:pPr marL="342900" indent="-342900">
              <a:lnSpc>
                <a:spcPct val="110000"/>
              </a:lnSpc>
              <a:spcAft>
                <a:spcPts val="800"/>
              </a:spcAft>
              <a:buFont typeface="+mj-lt"/>
              <a:buAutoNum type="arabicPeriod"/>
            </a:pP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What do you already know </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about electronics engineering?</a:t>
            </a:r>
          </a:p>
          <a:p>
            <a:pPr marL="342900" indent="-342900">
              <a:lnSpc>
                <a:spcPct val="110000"/>
              </a:lnSpc>
              <a:spcAft>
                <a:spcPts val="800"/>
              </a:spcAft>
              <a:buFont typeface="+mj-lt"/>
              <a:buAutoNum type="arabicPeriod"/>
            </a:pP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When have you learnt</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 about elements of electronics </a:t>
            </a:r>
            <a:br>
              <a:rPr lang="en-GB" sz="1200" dirty="0">
                <a:solidFill>
                  <a:srgbClr val="5A3573"/>
                </a:solidFill>
                <a:effectLst/>
                <a:latin typeface="Montserrat" pitchFamily="2" charset="77"/>
                <a:ea typeface="Calibri" panose="020F0502020204030204" pitchFamily="34" charset="0"/>
                <a:cs typeface="Calibri" panose="020F0502020204030204" pitchFamily="34" charset="0"/>
              </a:rPr>
            </a:b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engineering, and what did you learn?</a:t>
            </a:r>
          </a:p>
          <a:p>
            <a:pPr marL="342900" indent="-342900">
              <a:lnSpc>
                <a:spcPct val="110000"/>
              </a:lnSpc>
              <a:spcAft>
                <a:spcPts val="800"/>
              </a:spcAft>
              <a:buFont typeface="+mj-lt"/>
              <a:buAutoNum type="arabicPeriod"/>
            </a:pP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What do you think </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an electronics engineer does?</a:t>
            </a:r>
          </a:p>
          <a:p>
            <a:pPr marL="342900" indent="-342900">
              <a:lnSpc>
                <a:spcPct val="110000"/>
              </a:lnSpc>
              <a:spcAft>
                <a:spcPts val="800"/>
              </a:spcAft>
              <a:buFont typeface="+mj-lt"/>
              <a:buAutoNum type="arabicPeriod"/>
            </a:pP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What skills and knowledge </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do you think this job requires?</a:t>
            </a:r>
          </a:p>
          <a:p>
            <a:pPr marL="342900" indent="-342900">
              <a:lnSpc>
                <a:spcPct val="110000"/>
              </a:lnSpc>
              <a:spcAft>
                <a:spcPts val="800"/>
              </a:spcAft>
              <a:buFont typeface="+mj-lt"/>
              <a:buAutoNum type="arabicPeriod"/>
            </a:pP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What questions would you ask </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an electronics engineer about their career path?</a:t>
            </a:r>
          </a:p>
          <a:p>
            <a:pPr marL="342900" indent="-342900">
              <a:lnSpc>
                <a:spcPct val="110000"/>
              </a:lnSpc>
              <a:spcAft>
                <a:spcPts val="800"/>
              </a:spcAft>
              <a:buFont typeface="+mj-lt"/>
              <a:buAutoNum type="arabicPeriod"/>
            </a:pP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How interested are you </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in pursuing a career in electronics engineering at the moment, and why?</a:t>
            </a:r>
          </a:p>
          <a:p>
            <a:pPr>
              <a:lnSpc>
                <a:spcPct val="110000"/>
              </a:lnSpc>
            </a:pPr>
            <a:endParaRPr lang="en-GB" sz="1400" dirty="0"/>
          </a:p>
        </p:txBody>
      </p:sp>
      <p:sp>
        <p:nvSpPr>
          <p:cNvPr id="6" name="TextBox 5">
            <a:extLst>
              <a:ext uri="{FF2B5EF4-FFF2-40B4-BE49-F238E27FC236}">
                <a16:creationId xmlns:a16="http://schemas.microsoft.com/office/drawing/2014/main" id="{751FBC3F-60DB-C353-1679-C8AA6D225C26}"/>
              </a:ext>
            </a:extLst>
          </p:cNvPr>
          <p:cNvSpPr txBox="1"/>
          <p:nvPr/>
        </p:nvSpPr>
        <p:spPr>
          <a:xfrm>
            <a:off x="435472" y="330595"/>
            <a:ext cx="6530009" cy="276999"/>
          </a:xfrm>
          <a:prstGeom prst="rect">
            <a:avLst/>
          </a:prstGeom>
          <a:noFill/>
        </p:spPr>
        <p:txBody>
          <a:bodyPr wrap="square" rtlCol="0">
            <a:spAutoFit/>
          </a:bodyPr>
          <a:lstStyle/>
          <a:p>
            <a:r>
              <a:rPr lang="en-GB" sz="1200" b="1" dirty="0">
                <a:solidFill>
                  <a:srgbClr val="B9CF3B"/>
                </a:solidFill>
                <a:latin typeface="Montserrat Black" pitchFamily="2" charset="77"/>
              </a:rPr>
              <a:t>Pre-listening   </a:t>
            </a:r>
            <a:r>
              <a:rPr lang="en-GB" sz="1200" dirty="0">
                <a:solidFill>
                  <a:srgbClr val="5A3573"/>
                </a:solidFill>
                <a:latin typeface="Montserrat" pitchFamily="2" charset="77"/>
              </a:rPr>
              <a:t>|</a:t>
            </a:r>
            <a:r>
              <a:rPr lang="en-GB" sz="1200" dirty="0">
                <a:solidFill>
                  <a:srgbClr val="B9CF3B"/>
                </a:solidFill>
                <a:latin typeface="Montserrat" pitchFamily="2" charset="77"/>
              </a:rPr>
              <a:t>   Break the down  </a:t>
            </a:r>
            <a:r>
              <a:rPr lang="en-GB" sz="1200" dirty="0">
                <a:solidFill>
                  <a:srgbClr val="5A3573"/>
                </a:solidFill>
                <a:latin typeface="Montserrat" pitchFamily="2" charset="77"/>
              </a:rPr>
              <a:t> |   </a:t>
            </a:r>
            <a:r>
              <a:rPr lang="en-GB" sz="1200" dirty="0">
                <a:solidFill>
                  <a:srgbClr val="B9CF3B"/>
                </a:solidFill>
                <a:latin typeface="Montserrat" pitchFamily="2" charset="77"/>
              </a:rPr>
              <a:t>Post-listening  </a:t>
            </a:r>
            <a:r>
              <a:rPr lang="en-GB" sz="1200" dirty="0">
                <a:solidFill>
                  <a:srgbClr val="5A3573"/>
                </a:solidFill>
                <a:latin typeface="Montserrat" pitchFamily="2" charset="77"/>
              </a:rPr>
              <a:t> |   </a:t>
            </a:r>
            <a:r>
              <a:rPr lang="en-GB" sz="1200" dirty="0">
                <a:solidFill>
                  <a:srgbClr val="B9CF3B"/>
                </a:solidFill>
                <a:latin typeface="Montserrat" pitchFamily="2" charset="77"/>
              </a:rPr>
              <a:t>Learn more podcast</a:t>
            </a:r>
            <a:endParaRPr lang="en-US" sz="1200" dirty="0">
              <a:solidFill>
                <a:srgbClr val="B9CF3B"/>
              </a:solidFill>
              <a:latin typeface="Montserrat" pitchFamily="2" charset="77"/>
            </a:endParaRPr>
          </a:p>
        </p:txBody>
      </p:sp>
      <p:sp>
        <p:nvSpPr>
          <p:cNvPr id="17" name="TextBox 16">
            <a:extLst>
              <a:ext uri="{FF2B5EF4-FFF2-40B4-BE49-F238E27FC236}">
                <a16:creationId xmlns:a16="http://schemas.microsoft.com/office/drawing/2014/main" id="{5FF70651-3B16-99BF-9B98-7B258E543D38}"/>
              </a:ext>
            </a:extLst>
          </p:cNvPr>
          <p:cNvSpPr txBox="1"/>
          <p:nvPr/>
        </p:nvSpPr>
        <p:spPr>
          <a:xfrm>
            <a:off x="6808894" y="1094468"/>
            <a:ext cx="4062099" cy="1200329"/>
          </a:xfrm>
          <a:prstGeom prst="rect">
            <a:avLst/>
          </a:prstGeom>
          <a:noFill/>
        </p:spPr>
        <p:txBody>
          <a:bodyPr wrap="square" rtlCol="0">
            <a:spAutoFit/>
          </a:bodyPr>
          <a:lstStyle/>
          <a:p>
            <a:r>
              <a:rPr lang="en-GB" sz="3200" b="1" dirty="0">
                <a:solidFill>
                  <a:srgbClr val="5A3573"/>
                </a:solidFill>
                <a:latin typeface="Montserrat Black" pitchFamily="2" charset="77"/>
              </a:rPr>
              <a:t>Meet</a:t>
            </a:r>
          </a:p>
          <a:p>
            <a:r>
              <a:rPr lang="en-GB" sz="2000" dirty="0">
                <a:solidFill>
                  <a:srgbClr val="5A3573"/>
                </a:solidFill>
                <a:latin typeface="Montserrat" pitchFamily="2" charset="77"/>
              </a:rPr>
              <a:t>Professor Peter </a:t>
            </a:r>
            <a:br>
              <a:rPr lang="en-GB" sz="2000" dirty="0">
                <a:solidFill>
                  <a:srgbClr val="5A3573"/>
                </a:solidFill>
                <a:latin typeface="Montserrat" pitchFamily="2" charset="77"/>
              </a:rPr>
            </a:br>
            <a:r>
              <a:rPr lang="en-GB" sz="2000" dirty="0">
                <a:solidFill>
                  <a:srgbClr val="5A3573"/>
                </a:solidFill>
                <a:latin typeface="Montserrat" pitchFamily="2" charset="77"/>
              </a:rPr>
              <a:t>Gammon </a:t>
            </a:r>
            <a:endParaRPr lang="en-US" sz="2000" dirty="0">
              <a:solidFill>
                <a:srgbClr val="5A3573"/>
              </a:solidFill>
              <a:latin typeface="Montserrat" pitchFamily="2" charset="77"/>
            </a:endParaRPr>
          </a:p>
        </p:txBody>
      </p:sp>
      <p:sp>
        <p:nvSpPr>
          <p:cNvPr id="18" name="TextBox 17">
            <a:extLst>
              <a:ext uri="{FF2B5EF4-FFF2-40B4-BE49-F238E27FC236}">
                <a16:creationId xmlns:a16="http://schemas.microsoft.com/office/drawing/2014/main" id="{44F52242-E13A-AB74-A047-0493F478243E}"/>
              </a:ext>
            </a:extLst>
          </p:cNvPr>
          <p:cNvSpPr txBox="1"/>
          <p:nvPr/>
        </p:nvSpPr>
        <p:spPr>
          <a:xfrm>
            <a:off x="6965478" y="3507934"/>
            <a:ext cx="4062099" cy="1877437"/>
          </a:xfrm>
          <a:prstGeom prst="rect">
            <a:avLst/>
          </a:prstGeom>
          <a:noFill/>
        </p:spPr>
        <p:txBody>
          <a:bodyPr wrap="square" rtlCol="0">
            <a:spAutoFit/>
          </a:bodyPr>
          <a:lstStyle/>
          <a:p>
            <a:r>
              <a:rPr lang="en-GB" sz="2000" b="1" dirty="0">
                <a:solidFill>
                  <a:srgbClr val="5A3573"/>
                </a:solidFill>
                <a:latin typeface="Montserrat Black" pitchFamily="2" charset="77"/>
              </a:rPr>
              <a:t>Profile</a:t>
            </a:r>
          </a:p>
          <a:p>
            <a:br>
              <a:rPr lang="en-GB" sz="1200" dirty="0"/>
            </a:br>
            <a:r>
              <a:rPr lang="en-GB" sz="1200" dirty="0">
                <a:solidFill>
                  <a:schemeClr val="bg1"/>
                </a:solidFill>
                <a:latin typeface="Montserrat" pitchFamily="2" charset="77"/>
              </a:rPr>
              <a:t>Professor of Power Electronic</a:t>
            </a:r>
            <a:br>
              <a:rPr lang="en-GB" sz="1200" dirty="0">
                <a:solidFill>
                  <a:schemeClr val="bg1"/>
                </a:solidFill>
                <a:latin typeface="Montserrat" pitchFamily="2" charset="77"/>
              </a:rPr>
            </a:br>
            <a:r>
              <a:rPr lang="en-GB" sz="1200" dirty="0">
                <a:solidFill>
                  <a:schemeClr val="bg1"/>
                </a:solidFill>
                <a:latin typeface="Montserrat" pitchFamily="2" charset="77"/>
              </a:rPr>
              <a:t>Devices, University of Warwick, UK </a:t>
            </a:r>
          </a:p>
          <a:p>
            <a:endParaRPr lang="en-GB" sz="1200" dirty="0">
              <a:solidFill>
                <a:schemeClr val="bg1"/>
              </a:solidFill>
              <a:latin typeface="Montserrat" pitchFamily="2" charset="77"/>
            </a:endParaRPr>
          </a:p>
          <a:p>
            <a:r>
              <a:rPr lang="en-GB" sz="1200" b="1" dirty="0">
                <a:solidFill>
                  <a:schemeClr val="bg1"/>
                </a:solidFill>
                <a:latin typeface="Montserrat Black" pitchFamily="2" charset="77"/>
              </a:rPr>
              <a:t>FIELDS OF RESEARCH </a:t>
            </a:r>
          </a:p>
          <a:p>
            <a:r>
              <a:rPr lang="en-GB" sz="1200" dirty="0">
                <a:solidFill>
                  <a:schemeClr val="bg1"/>
                </a:solidFill>
                <a:latin typeface="Montserrat" pitchFamily="2" charset="77"/>
              </a:rPr>
              <a:t>Electronics Engineering, Electrical </a:t>
            </a:r>
            <a:br>
              <a:rPr lang="en-GB" sz="1200" dirty="0">
                <a:solidFill>
                  <a:schemeClr val="bg1"/>
                </a:solidFill>
                <a:latin typeface="Montserrat" pitchFamily="2" charset="77"/>
              </a:rPr>
            </a:br>
            <a:r>
              <a:rPr lang="en-GB" sz="1200" dirty="0">
                <a:solidFill>
                  <a:schemeClr val="bg1"/>
                </a:solidFill>
                <a:latin typeface="Montserrat" pitchFamily="2" charset="77"/>
              </a:rPr>
              <a:t>Engineering, Materials Science </a:t>
            </a:r>
          </a:p>
          <a:p>
            <a:endParaRPr lang="en-GB" sz="1200" dirty="0"/>
          </a:p>
        </p:txBody>
      </p:sp>
      <p:sp>
        <p:nvSpPr>
          <p:cNvPr id="19" name="TextBox 18">
            <a:extLst>
              <a:ext uri="{FF2B5EF4-FFF2-40B4-BE49-F238E27FC236}">
                <a16:creationId xmlns:a16="http://schemas.microsoft.com/office/drawing/2014/main" id="{53E96913-4F78-AAF2-EDD6-A7DE80B6AB86}"/>
              </a:ext>
            </a:extLst>
          </p:cNvPr>
          <p:cNvSpPr txBox="1"/>
          <p:nvPr/>
        </p:nvSpPr>
        <p:spPr>
          <a:xfrm>
            <a:off x="6965478" y="5567687"/>
            <a:ext cx="4967440" cy="1107996"/>
          </a:xfrm>
          <a:prstGeom prst="rect">
            <a:avLst/>
          </a:prstGeom>
          <a:noFill/>
        </p:spPr>
        <p:txBody>
          <a:bodyPr wrap="square" rtlCol="0">
            <a:spAutoFit/>
          </a:bodyPr>
          <a:lstStyle/>
          <a:p>
            <a:r>
              <a:rPr lang="en-GB" sz="1600" b="1" i="1" dirty="0">
                <a:solidFill>
                  <a:srgbClr val="81C3CB"/>
                </a:solidFill>
                <a:latin typeface="Montserrat ExtraBold" pitchFamily="2" charset="77"/>
              </a:rPr>
              <a:t>“</a:t>
            </a:r>
            <a:r>
              <a:rPr lang="en-GB" sz="1600" b="1" i="1" dirty="0">
                <a:solidFill>
                  <a:srgbClr val="5A3573"/>
                </a:solidFill>
                <a:latin typeface="Montserrat ExtraBold" pitchFamily="2" charset="77"/>
              </a:rPr>
              <a:t>Learn to be resilient. You will have knocks along the way but always get back up, refocus and go again</a:t>
            </a:r>
            <a:r>
              <a:rPr lang="en-GB" sz="1600" b="1" i="1" dirty="0">
                <a:solidFill>
                  <a:srgbClr val="81C3CB"/>
                </a:solidFill>
                <a:latin typeface="Montserrat ExtraBold" pitchFamily="2" charset="77"/>
              </a:rPr>
              <a:t>”</a:t>
            </a:r>
          </a:p>
          <a:p>
            <a:endParaRPr lang="en-US" dirty="0"/>
          </a:p>
        </p:txBody>
      </p:sp>
    </p:spTree>
    <p:extLst>
      <p:ext uri="{BB962C8B-B14F-4D97-AF65-F5344CB8AC3E}">
        <p14:creationId xmlns:p14="http://schemas.microsoft.com/office/powerpoint/2010/main" val="395087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587315-19C8-1546-4EB2-968F5CD327F9}"/>
              </a:ext>
            </a:extLst>
          </p:cNvPr>
          <p:cNvSpPr txBox="1"/>
          <p:nvPr/>
        </p:nvSpPr>
        <p:spPr>
          <a:xfrm>
            <a:off x="435472" y="330595"/>
            <a:ext cx="6530009" cy="276999"/>
          </a:xfrm>
          <a:prstGeom prst="rect">
            <a:avLst/>
          </a:prstGeom>
          <a:noFill/>
        </p:spPr>
        <p:txBody>
          <a:bodyPr wrap="square" rtlCol="0">
            <a:spAutoFit/>
          </a:bodyPr>
          <a:lstStyle/>
          <a:p>
            <a:r>
              <a:rPr lang="en-GB" sz="1200" dirty="0">
                <a:solidFill>
                  <a:srgbClr val="B9CF3B"/>
                </a:solidFill>
                <a:latin typeface="Montserrat" pitchFamily="2" charset="77"/>
              </a:rPr>
              <a:t>Pre-listening  </a:t>
            </a:r>
            <a:r>
              <a:rPr lang="en-GB" sz="1200" b="1" dirty="0">
                <a:solidFill>
                  <a:srgbClr val="B9CF3B"/>
                </a:solidFill>
                <a:latin typeface="Montserrat Black" pitchFamily="2" charset="77"/>
              </a:rPr>
              <a:t> </a:t>
            </a:r>
            <a:r>
              <a:rPr lang="en-GB" sz="1200" dirty="0">
                <a:solidFill>
                  <a:srgbClr val="5A3573"/>
                </a:solidFill>
                <a:latin typeface="Montserrat" pitchFamily="2" charset="77"/>
              </a:rPr>
              <a:t>| </a:t>
            </a:r>
            <a:r>
              <a:rPr lang="en-GB" sz="1200" dirty="0">
                <a:solidFill>
                  <a:srgbClr val="B9CF3B"/>
                </a:solidFill>
                <a:latin typeface="Montserrat" pitchFamily="2" charset="77"/>
              </a:rPr>
              <a:t>  </a:t>
            </a:r>
            <a:r>
              <a:rPr lang="en-GB" sz="1200" b="1" dirty="0">
                <a:solidFill>
                  <a:srgbClr val="B9CF3B"/>
                </a:solidFill>
                <a:latin typeface="Montserrat Black" pitchFamily="2" charset="77"/>
              </a:rPr>
              <a:t>Break the podcast down  </a:t>
            </a:r>
            <a:r>
              <a:rPr lang="en-GB" sz="1200" b="1" dirty="0">
                <a:solidFill>
                  <a:srgbClr val="5A3573"/>
                </a:solidFill>
                <a:latin typeface="Montserrat Black" pitchFamily="2" charset="77"/>
              </a:rPr>
              <a:t> </a:t>
            </a:r>
            <a:r>
              <a:rPr lang="en-GB" sz="1200" dirty="0">
                <a:solidFill>
                  <a:srgbClr val="5A3573"/>
                </a:solidFill>
                <a:latin typeface="Montserrat" pitchFamily="2" charset="77"/>
              </a:rPr>
              <a:t>|   </a:t>
            </a:r>
            <a:r>
              <a:rPr lang="en-GB" sz="1200" dirty="0">
                <a:solidFill>
                  <a:srgbClr val="B9CF3B"/>
                </a:solidFill>
                <a:latin typeface="Montserrat" pitchFamily="2" charset="77"/>
              </a:rPr>
              <a:t>Post-listening  </a:t>
            </a:r>
            <a:r>
              <a:rPr lang="en-GB" sz="1200" dirty="0">
                <a:solidFill>
                  <a:srgbClr val="5A3573"/>
                </a:solidFill>
                <a:latin typeface="Montserrat" pitchFamily="2" charset="77"/>
              </a:rPr>
              <a:t> |   </a:t>
            </a:r>
            <a:r>
              <a:rPr lang="en-GB" sz="1200" dirty="0">
                <a:solidFill>
                  <a:srgbClr val="B9CF3B"/>
                </a:solidFill>
                <a:latin typeface="Montserrat" pitchFamily="2" charset="77"/>
              </a:rPr>
              <a:t>Learn more </a:t>
            </a:r>
            <a:endParaRPr lang="en-US" sz="1200" dirty="0">
              <a:solidFill>
                <a:srgbClr val="B9CF3B"/>
              </a:solidFill>
              <a:latin typeface="Montserrat" pitchFamily="2" charset="77"/>
            </a:endParaRPr>
          </a:p>
        </p:txBody>
      </p:sp>
      <p:sp>
        <p:nvSpPr>
          <p:cNvPr id="9" name="TextBox 8">
            <a:extLst>
              <a:ext uri="{FF2B5EF4-FFF2-40B4-BE49-F238E27FC236}">
                <a16:creationId xmlns:a16="http://schemas.microsoft.com/office/drawing/2014/main" id="{95D76A8B-46CB-37B5-A8D3-3232D4643175}"/>
              </a:ext>
            </a:extLst>
          </p:cNvPr>
          <p:cNvSpPr txBox="1"/>
          <p:nvPr/>
        </p:nvSpPr>
        <p:spPr>
          <a:xfrm>
            <a:off x="435471" y="1095874"/>
            <a:ext cx="6530009" cy="584775"/>
          </a:xfrm>
          <a:prstGeom prst="rect">
            <a:avLst/>
          </a:prstGeom>
          <a:noFill/>
        </p:spPr>
        <p:txBody>
          <a:bodyPr wrap="square" rtlCol="0">
            <a:spAutoFit/>
          </a:bodyPr>
          <a:lstStyle/>
          <a:p>
            <a:r>
              <a:rPr lang="en-GB" sz="3200" b="1" dirty="0">
                <a:solidFill>
                  <a:srgbClr val="5A3573"/>
                </a:solidFill>
                <a:latin typeface="Montserrat Black" pitchFamily="2" charset="77"/>
              </a:rPr>
              <a:t>Break the podcast down:</a:t>
            </a:r>
            <a:endParaRPr lang="en-US" sz="3200" dirty="0">
              <a:solidFill>
                <a:srgbClr val="5A3573"/>
              </a:solidFill>
              <a:latin typeface="Montserrat" pitchFamily="2" charset="77"/>
            </a:endParaRPr>
          </a:p>
        </p:txBody>
      </p:sp>
      <p:sp>
        <p:nvSpPr>
          <p:cNvPr id="11" name="Content Placeholder 2">
            <a:extLst>
              <a:ext uri="{FF2B5EF4-FFF2-40B4-BE49-F238E27FC236}">
                <a16:creationId xmlns:a16="http://schemas.microsoft.com/office/drawing/2014/main" id="{AE6905A9-B159-2DDD-E146-998389FF3AE9}"/>
              </a:ext>
            </a:extLst>
          </p:cNvPr>
          <p:cNvSpPr txBox="1">
            <a:spLocks/>
          </p:cNvSpPr>
          <p:nvPr/>
        </p:nvSpPr>
        <p:spPr>
          <a:xfrm>
            <a:off x="435472" y="2654150"/>
            <a:ext cx="5377500" cy="13663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GB" sz="1200" b="1" dirty="0">
                <a:solidFill>
                  <a:srgbClr val="5A3573"/>
                </a:solidFill>
                <a:latin typeface="Montserrat" pitchFamily="2" charset="77"/>
                <a:ea typeface="Calibri" panose="020F0502020204030204" pitchFamily="34" charset="0"/>
                <a:cs typeface="Calibri Light" panose="020F0302020204030204" pitchFamily="34" charset="0"/>
              </a:rPr>
              <a:t>1. </a:t>
            </a:r>
            <a:r>
              <a:rPr lang="en-GB" sz="1200" dirty="0">
                <a:solidFill>
                  <a:srgbClr val="5A3573"/>
                </a:solidFill>
                <a:latin typeface="Montserrat" pitchFamily="2" charset="77"/>
                <a:ea typeface="Calibri" panose="020F0502020204030204" pitchFamily="34" charset="0"/>
                <a:cs typeface="Calibri Light" panose="020F0302020204030204" pitchFamily="34" charset="0"/>
              </a:rPr>
              <a:t>What is power electronics?</a:t>
            </a:r>
          </a:p>
          <a:p>
            <a:pPr marL="457200" indent="-457200">
              <a:lnSpc>
                <a:spcPct val="110000"/>
              </a:lnSpc>
              <a:spcBef>
                <a:spcPts val="0"/>
              </a:spcBef>
              <a:buFont typeface="Arial" panose="020B0604020202020204" pitchFamily="34" charset="0"/>
              <a:buAutoNum type="arabicPeriod"/>
            </a:pPr>
            <a:endParaRPr lang="en-GB" sz="1200" dirty="0">
              <a:solidFill>
                <a:srgbClr val="5A3573"/>
              </a:solidFill>
              <a:latin typeface="Montserrat" pitchFamily="2" charset="77"/>
              <a:ea typeface="Calibri" panose="020F0502020204030204" pitchFamily="34" charset="0"/>
              <a:cs typeface="Calibri Light" panose="020F0302020204030204" pitchFamily="34" charset="0"/>
            </a:endParaRPr>
          </a:p>
          <a:p>
            <a:pPr marL="0" indent="0">
              <a:lnSpc>
                <a:spcPct val="110000"/>
              </a:lnSpc>
              <a:spcBef>
                <a:spcPts val="0"/>
              </a:spcBef>
              <a:buFont typeface="Arial" panose="020B0604020202020204" pitchFamily="34" charset="0"/>
              <a:buNone/>
            </a:pPr>
            <a:r>
              <a:rPr lang="en-GB" sz="1200" b="1" dirty="0">
                <a:solidFill>
                  <a:srgbClr val="5A3573"/>
                </a:solidFill>
                <a:latin typeface="Montserrat" pitchFamily="2" charset="77"/>
                <a:ea typeface="Calibri" panose="020F0502020204030204" pitchFamily="34" charset="0"/>
                <a:cs typeface="Calibri Light" panose="020F0302020204030204" pitchFamily="34" charset="0"/>
              </a:rPr>
              <a:t>2. </a:t>
            </a:r>
            <a:r>
              <a:rPr lang="en-GB" sz="1200" dirty="0">
                <a:solidFill>
                  <a:srgbClr val="5A3573"/>
                </a:solidFill>
                <a:latin typeface="Montserrat" pitchFamily="2" charset="77"/>
                <a:ea typeface="Calibri" panose="020F0502020204030204" pitchFamily="34" charset="0"/>
                <a:cs typeface="Calibri Light" panose="020F0302020204030204" pitchFamily="34" charset="0"/>
              </a:rPr>
              <a:t>What type of research is Peter involved with?</a:t>
            </a:r>
          </a:p>
          <a:p>
            <a:pPr marL="0" indent="0">
              <a:lnSpc>
                <a:spcPct val="110000"/>
              </a:lnSpc>
              <a:spcBef>
                <a:spcPts val="0"/>
              </a:spcBef>
              <a:buFont typeface="Arial" panose="020B0604020202020204" pitchFamily="34" charset="0"/>
              <a:buNone/>
            </a:pPr>
            <a:endParaRPr lang="en-GB" sz="1200" dirty="0">
              <a:solidFill>
                <a:srgbClr val="5A3573"/>
              </a:solidFill>
              <a:latin typeface="Montserrat" pitchFamily="2" charset="77"/>
              <a:ea typeface="Calibri" panose="020F0502020204030204" pitchFamily="34" charset="0"/>
              <a:cs typeface="Calibri Light" panose="020F0302020204030204" pitchFamily="34" charset="0"/>
            </a:endParaRPr>
          </a:p>
          <a:p>
            <a:pPr marL="0" indent="0">
              <a:lnSpc>
                <a:spcPct val="110000"/>
              </a:lnSpc>
              <a:spcBef>
                <a:spcPts val="0"/>
              </a:spcBef>
              <a:buFont typeface="Arial" panose="020B0604020202020204" pitchFamily="34" charset="0"/>
              <a:buNone/>
            </a:pPr>
            <a:r>
              <a:rPr lang="en-GB" sz="1200" b="1" dirty="0">
                <a:solidFill>
                  <a:srgbClr val="5A3573"/>
                </a:solidFill>
                <a:latin typeface="Montserrat" pitchFamily="2" charset="77"/>
                <a:ea typeface="Calibri" panose="020F0502020204030204" pitchFamily="34" charset="0"/>
                <a:cs typeface="Calibri Light" panose="020F0302020204030204" pitchFamily="34" charset="0"/>
              </a:rPr>
              <a:t>3. </a:t>
            </a:r>
            <a:r>
              <a:rPr lang="en-GB" sz="1200" dirty="0">
                <a:solidFill>
                  <a:srgbClr val="5A3573"/>
                </a:solidFill>
                <a:latin typeface="Montserrat" pitchFamily="2" charset="77"/>
                <a:ea typeface="Calibri" panose="020F0502020204030204" pitchFamily="34" charset="0"/>
                <a:cs typeface="Calibri Light" panose="020F0302020204030204" pitchFamily="34" charset="0"/>
              </a:rPr>
              <a:t>In what way do power electronics play an important role in society moving to sustainable energy?</a:t>
            </a:r>
            <a:endParaRPr lang="en-GB" sz="1200" dirty="0">
              <a:solidFill>
                <a:srgbClr val="5A3573"/>
              </a:solidFill>
              <a:latin typeface="Montserrat" pitchFamily="2" charset="77"/>
              <a:ea typeface="Calibri" panose="020F0502020204030204" pitchFamily="34" charset="0"/>
              <a:cs typeface="Calibri" panose="020F0502020204030204" pitchFamily="34" charset="0"/>
            </a:endParaRPr>
          </a:p>
          <a:p>
            <a:endParaRPr lang="en-GB" dirty="0"/>
          </a:p>
        </p:txBody>
      </p:sp>
      <p:pic>
        <p:nvPicPr>
          <p:cNvPr id="15" name="Picture 14">
            <a:extLst>
              <a:ext uri="{FF2B5EF4-FFF2-40B4-BE49-F238E27FC236}">
                <a16:creationId xmlns:a16="http://schemas.microsoft.com/office/drawing/2014/main" id="{F3C627EC-4F78-0800-2A11-814A97FF3A16}"/>
              </a:ext>
            </a:extLst>
          </p:cNvPr>
          <p:cNvPicPr>
            <a:picLocks noChangeAspect="1"/>
          </p:cNvPicPr>
          <p:nvPr/>
        </p:nvPicPr>
        <p:blipFill>
          <a:blip r:embed="rId2"/>
          <a:srcRect/>
          <a:stretch/>
        </p:blipFill>
        <p:spPr>
          <a:xfrm>
            <a:off x="435608" y="1875012"/>
            <a:ext cx="526459" cy="584774"/>
          </a:xfrm>
          <a:prstGeom prst="rect">
            <a:avLst/>
          </a:prstGeom>
        </p:spPr>
      </p:pic>
      <p:sp>
        <p:nvSpPr>
          <p:cNvPr id="16" name="TextBox 15">
            <a:extLst>
              <a:ext uri="{FF2B5EF4-FFF2-40B4-BE49-F238E27FC236}">
                <a16:creationId xmlns:a16="http://schemas.microsoft.com/office/drawing/2014/main" id="{D3C1CEE0-5D69-DD5F-A686-2704F5E936BE}"/>
              </a:ext>
            </a:extLst>
          </p:cNvPr>
          <p:cNvSpPr txBox="1"/>
          <p:nvPr/>
        </p:nvSpPr>
        <p:spPr>
          <a:xfrm>
            <a:off x="577580" y="2104923"/>
            <a:ext cx="2841523" cy="553998"/>
          </a:xfrm>
          <a:prstGeom prst="rect">
            <a:avLst/>
          </a:prstGeom>
          <a:noFill/>
        </p:spPr>
        <p:txBody>
          <a:bodyPr wrap="square" rtlCol="0">
            <a:spAutoFit/>
          </a:bodyPr>
          <a:lstStyle/>
          <a:p>
            <a:r>
              <a:rPr lang="en-GB" sz="1200" b="1" dirty="0">
                <a:solidFill>
                  <a:srgbClr val="5A3573"/>
                </a:solidFill>
                <a:latin typeface="Montserrat Black" pitchFamily="2" charset="77"/>
                <a:ea typeface="Calibri" panose="020F0502020204030204" pitchFamily="34" charset="0"/>
                <a:cs typeface="Calibri Light" panose="020F0302020204030204" pitchFamily="34" charset="0"/>
              </a:rPr>
              <a:t>Up to 03.00 minutes:</a:t>
            </a:r>
          </a:p>
          <a:p>
            <a:endParaRPr lang="en-US" dirty="0"/>
          </a:p>
        </p:txBody>
      </p:sp>
      <p:pic>
        <p:nvPicPr>
          <p:cNvPr id="17" name="Picture 16">
            <a:extLst>
              <a:ext uri="{FF2B5EF4-FFF2-40B4-BE49-F238E27FC236}">
                <a16:creationId xmlns:a16="http://schemas.microsoft.com/office/drawing/2014/main" id="{F5DB0ED3-8B37-2142-14A3-7CAEDD9D9AC9}"/>
              </a:ext>
            </a:extLst>
          </p:cNvPr>
          <p:cNvPicPr>
            <a:picLocks noChangeAspect="1"/>
          </p:cNvPicPr>
          <p:nvPr/>
        </p:nvPicPr>
        <p:blipFill>
          <a:blip r:embed="rId2"/>
          <a:srcRect/>
          <a:stretch/>
        </p:blipFill>
        <p:spPr>
          <a:xfrm>
            <a:off x="508179" y="4210049"/>
            <a:ext cx="526459" cy="584774"/>
          </a:xfrm>
          <a:prstGeom prst="rect">
            <a:avLst/>
          </a:prstGeom>
        </p:spPr>
      </p:pic>
      <p:sp>
        <p:nvSpPr>
          <p:cNvPr id="18" name="TextBox 17">
            <a:extLst>
              <a:ext uri="{FF2B5EF4-FFF2-40B4-BE49-F238E27FC236}">
                <a16:creationId xmlns:a16="http://schemas.microsoft.com/office/drawing/2014/main" id="{1B3E01FD-0BAE-0E12-B8A7-01791CA40B48}"/>
              </a:ext>
            </a:extLst>
          </p:cNvPr>
          <p:cNvSpPr txBox="1"/>
          <p:nvPr/>
        </p:nvSpPr>
        <p:spPr>
          <a:xfrm>
            <a:off x="650151" y="4439960"/>
            <a:ext cx="2841523" cy="553998"/>
          </a:xfrm>
          <a:prstGeom prst="rect">
            <a:avLst/>
          </a:prstGeom>
          <a:noFill/>
        </p:spPr>
        <p:txBody>
          <a:bodyPr wrap="square" rtlCol="0">
            <a:spAutoFit/>
          </a:bodyPr>
          <a:lstStyle/>
          <a:p>
            <a:r>
              <a:rPr lang="en-GB" sz="1200" b="1" dirty="0">
                <a:solidFill>
                  <a:srgbClr val="5A3573"/>
                </a:solidFill>
                <a:latin typeface="Montserrat Black" pitchFamily="2" charset="77"/>
                <a:ea typeface="Calibri" panose="020F0502020204030204" pitchFamily="34" charset="0"/>
                <a:cs typeface="Calibri Light" panose="020F0302020204030204" pitchFamily="34" charset="0"/>
              </a:rPr>
              <a:t>03.00 – 05:00:</a:t>
            </a:r>
          </a:p>
          <a:p>
            <a:endParaRPr lang="en-US" dirty="0"/>
          </a:p>
        </p:txBody>
      </p:sp>
      <p:sp>
        <p:nvSpPr>
          <p:cNvPr id="19" name="TextBox 18">
            <a:extLst>
              <a:ext uri="{FF2B5EF4-FFF2-40B4-BE49-F238E27FC236}">
                <a16:creationId xmlns:a16="http://schemas.microsoft.com/office/drawing/2014/main" id="{204DDC9E-39C3-51DA-2F16-025E84C555FC}"/>
              </a:ext>
            </a:extLst>
          </p:cNvPr>
          <p:cNvSpPr txBox="1"/>
          <p:nvPr/>
        </p:nvSpPr>
        <p:spPr>
          <a:xfrm>
            <a:off x="476930" y="5069627"/>
            <a:ext cx="5192350" cy="1588127"/>
          </a:xfrm>
          <a:prstGeom prst="rect">
            <a:avLst/>
          </a:prstGeom>
          <a:noFill/>
        </p:spPr>
        <p:txBody>
          <a:bodyPr wrap="square" rtlCol="0">
            <a:spAutoFit/>
          </a:bodyPr>
          <a:lstStyle/>
          <a:p>
            <a:pPr>
              <a:lnSpc>
                <a:spcPct val="110000"/>
              </a:lnSpc>
            </a:pPr>
            <a:r>
              <a:rPr lang="en-GB" sz="1200" b="1" dirty="0">
                <a:solidFill>
                  <a:srgbClr val="5A3573"/>
                </a:solidFill>
                <a:latin typeface="Montserrat" pitchFamily="2" charset="77"/>
                <a:ea typeface="Calibri" panose="020F0502020204030204" pitchFamily="34" charset="0"/>
                <a:cs typeface="Calibri Light" panose="020F0302020204030204" pitchFamily="34" charset="0"/>
              </a:rPr>
              <a:t>4. </a:t>
            </a:r>
            <a:r>
              <a:rPr lang="en-GB" sz="1200" dirty="0">
                <a:solidFill>
                  <a:srgbClr val="5A3573"/>
                </a:solidFill>
                <a:latin typeface="Montserrat" pitchFamily="2" charset="77"/>
                <a:ea typeface="Calibri" panose="020F0502020204030204" pitchFamily="34" charset="0"/>
                <a:cs typeface="Calibri Light" panose="020F0302020204030204" pitchFamily="34" charset="0"/>
              </a:rPr>
              <a:t>What do you think are the benefits of doing an apprenticeship? Would you prefer to study A-levels or take on an apprenticeship? Why?</a:t>
            </a:r>
          </a:p>
          <a:p>
            <a:pPr>
              <a:lnSpc>
                <a:spcPct val="110000"/>
              </a:lnSpc>
            </a:pPr>
            <a:endParaRPr lang="en-GB" sz="1200" dirty="0">
              <a:solidFill>
                <a:srgbClr val="5A3573"/>
              </a:solidFill>
              <a:latin typeface="Montserrat" pitchFamily="2" charset="77"/>
              <a:ea typeface="Calibri" panose="020F0502020204030204" pitchFamily="34" charset="0"/>
              <a:cs typeface="Calibri Light" panose="020F0302020204030204" pitchFamily="34" charset="0"/>
            </a:endParaRPr>
          </a:p>
          <a:p>
            <a:pPr>
              <a:lnSpc>
                <a:spcPct val="110000"/>
              </a:lnSpc>
            </a:pPr>
            <a:r>
              <a:rPr lang="en-GB" sz="1200" b="1" dirty="0">
                <a:solidFill>
                  <a:srgbClr val="5A3573"/>
                </a:solidFill>
                <a:latin typeface="Montserrat" pitchFamily="2" charset="77"/>
                <a:ea typeface="Calibri" panose="020F0502020204030204" pitchFamily="34" charset="0"/>
                <a:cs typeface="Calibri Light" panose="020F0302020204030204" pitchFamily="34" charset="0"/>
              </a:rPr>
              <a:t>5. </a:t>
            </a:r>
            <a:r>
              <a:rPr lang="en-GB" sz="1200" dirty="0">
                <a:solidFill>
                  <a:srgbClr val="5A3573"/>
                </a:solidFill>
                <a:latin typeface="Montserrat" pitchFamily="2" charset="77"/>
                <a:ea typeface="Calibri" panose="020F0502020204030204" pitchFamily="34" charset="0"/>
                <a:cs typeface="Calibri Light" panose="020F0302020204030204" pitchFamily="34" charset="0"/>
              </a:rPr>
              <a:t>What do you think are the advantages of following the 'halfway house' path?</a:t>
            </a:r>
          </a:p>
          <a:p>
            <a:endParaRPr lang="en-US" dirty="0"/>
          </a:p>
        </p:txBody>
      </p:sp>
      <p:pic>
        <p:nvPicPr>
          <p:cNvPr id="4" name="Picture 3">
            <a:extLst>
              <a:ext uri="{FF2B5EF4-FFF2-40B4-BE49-F238E27FC236}">
                <a16:creationId xmlns:a16="http://schemas.microsoft.com/office/drawing/2014/main" id="{F832FAC1-CC8D-F662-2AAA-4D3595D4F35B}"/>
              </a:ext>
            </a:extLst>
          </p:cNvPr>
          <p:cNvPicPr>
            <a:picLocks noChangeAspect="1"/>
          </p:cNvPicPr>
          <p:nvPr/>
        </p:nvPicPr>
        <p:blipFill>
          <a:blip r:embed="rId3"/>
          <a:srcRect/>
          <a:stretch/>
        </p:blipFill>
        <p:spPr>
          <a:xfrm>
            <a:off x="6261557" y="0"/>
            <a:ext cx="5930443" cy="6857999"/>
          </a:xfrm>
          <a:prstGeom prst="rect">
            <a:avLst/>
          </a:prstGeom>
        </p:spPr>
      </p:pic>
    </p:spTree>
    <p:extLst>
      <p:ext uri="{BB962C8B-B14F-4D97-AF65-F5344CB8AC3E}">
        <p14:creationId xmlns:p14="http://schemas.microsoft.com/office/powerpoint/2010/main" val="264306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E6905A9-B159-2DDD-E146-998389FF3AE9}"/>
              </a:ext>
            </a:extLst>
          </p:cNvPr>
          <p:cNvSpPr txBox="1">
            <a:spLocks/>
          </p:cNvSpPr>
          <p:nvPr/>
        </p:nvSpPr>
        <p:spPr>
          <a:xfrm>
            <a:off x="435472" y="2654150"/>
            <a:ext cx="6122644" cy="3608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dirty="0">
                <a:solidFill>
                  <a:srgbClr val="5A3573"/>
                </a:solidFill>
                <a:latin typeface="Montserrat" pitchFamily="2" charset="77"/>
                <a:ea typeface="Calibri" panose="020F0502020204030204" pitchFamily="34" charset="0"/>
                <a:cs typeface="Calibri Light" panose="020F0302020204030204" pitchFamily="34" charset="0"/>
              </a:rPr>
              <a:t>6. </a:t>
            </a:r>
            <a:r>
              <a:rPr lang="en-GB" sz="1200" dirty="0">
                <a:solidFill>
                  <a:srgbClr val="5A3573"/>
                </a:solidFill>
                <a:latin typeface="Montserrat" pitchFamily="2" charset="77"/>
                <a:ea typeface="Calibri" panose="020F0502020204030204" pitchFamily="34" charset="0"/>
                <a:cs typeface="Calibri Light" panose="020F0302020204030204" pitchFamily="34" charset="0"/>
              </a:rPr>
              <a:t>Have there been times in your own education when you have 'changed paths'? Why, and how did you find this experience?</a:t>
            </a:r>
          </a:p>
          <a:p>
            <a:pPr marL="0" indent="0">
              <a:lnSpc>
                <a:spcPct val="100000"/>
              </a:lnSpc>
              <a:spcBef>
                <a:spcPts val="0"/>
              </a:spcBef>
              <a:buNone/>
            </a:pPr>
            <a:endParaRPr lang="en-GB" sz="1200" dirty="0">
              <a:solidFill>
                <a:srgbClr val="5A3573"/>
              </a:solidFill>
              <a:latin typeface="Montserrat" pitchFamily="2" charset="77"/>
              <a:ea typeface="Calibri" panose="020F0502020204030204" pitchFamily="34" charset="0"/>
              <a:cs typeface="Calibri Light" panose="020F0302020204030204" pitchFamily="34" charset="0"/>
            </a:endParaRPr>
          </a:p>
          <a:p>
            <a:pPr marL="0" indent="0">
              <a:lnSpc>
                <a:spcPct val="100000"/>
              </a:lnSpc>
              <a:spcBef>
                <a:spcPts val="0"/>
              </a:spcBef>
              <a:buNone/>
            </a:pPr>
            <a:r>
              <a:rPr lang="en-GB" sz="1200" b="1" dirty="0">
                <a:solidFill>
                  <a:srgbClr val="5A3573"/>
                </a:solidFill>
                <a:latin typeface="Montserrat" pitchFamily="2" charset="77"/>
                <a:ea typeface="Calibri" panose="020F0502020204030204" pitchFamily="34" charset="0"/>
                <a:cs typeface="Calibri Light" panose="020F0302020204030204" pitchFamily="34" charset="0"/>
              </a:rPr>
              <a:t>7. </a:t>
            </a:r>
            <a:r>
              <a:rPr lang="en-GB" sz="1200" dirty="0">
                <a:solidFill>
                  <a:srgbClr val="5A3573"/>
                </a:solidFill>
                <a:latin typeface="Montserrat" pitchFamily="2" charset="77"/>
                <a:ea typeface="Calibri" panose="020F0502020204030204" pitchFamily="34" charset="0"/>
                <a:cs typeface="Calibri Light" panose="020F0302020204030204" pitchFamily="34" charset="0"/>
              </a:rPr>
              <a:t>What is the appeal of following an academic route at university? Which elements of the university experience appeal to you?</a:t>
            </a:r>
          </a:p>
          <a:p>
            <a:pPr marL="0" indent="0">
              <a:lnSpc>
                <a:spcPct val="100000"/>
              </a:lnSpc>
              <a:spcBef>
                <a:spcPts val="0"/>
              </a:spcBef>
              <a:buNone/>
            </a:pPr>
            <a:endParaRPr lang="en-GB" sz="1200" dirty="0">
              <a:solidFill>
                <a:srgbClr val="5A3573"/>
              </a:solidFill>
              <a:latin typeface="Montserrat" pitchFamily="2" charset="77"/>
              <a:ea typeface="Calibri" panose="020F0502020204030204" pitchFamily="34" charset="0"/>
              <a:cs typeface="Calibri Light" panose="020F0302020204030204" pitchFamily="34" charset="0"/>
            </a:endParaRPr>
          </a:p>
          <a:p>
            <a:pPr marL="0" indent="0">
              <a:lnSpc>
                <a:spcPct val="100000"/>
              </a:lnSpc>
              <a:spcBef>
                <a:spcPts val="0"/>
              </a:spcBef>
              <a:buNone/>
            </a:pPr>
            <a:r>
              <a:rPr lang="en-GB" sz="1200" b="1" dirty="0">
                <a:solidFill>
                  <a:srgbClr val="5A3573"/>
                </a:solidFill>
                <a:latin typeface="Montserrat" pitchFamily="2" charset="77"/>
                <a:ea typeface="Times New Roman" panose="02020603050405020304" pitchFamily="18" charset="0"/>
                <a:cs typeface="Calibri Light" panose="020F0302020204030204" pitchFamily="34" charset="0"/>
              </a:rPr>
              <a:t>8. </a:t>
            </a:r>
            <a:r>
              <a:rPr lang="en-GB" sz="1200" dirty="0">
                <a:solidFill>
                  <a:srgbClr val="5A3573"/>
                </a:solidFill>
                <a:latin typeface="Montserrat" pitchFamily="2" charset="77"/>
                <a:ea typeface="Times New Roman" panose="02020603050405020304" pitchFamily="18" charset="0"/>
                <a:cs typeface="Calibri Light" panose="020F0302020204030204" pitchFamily="34" charset="0"/>
              </a:rPr>
              <a:t>Which English skills do you think are needed to write reports? What experience of reading and writing reports have you had? How could you develop these skills?</a:t>
            </a:r>
          </a:p>
          <a:p>
            <a:pPr marL="0" indent="0">
              <a:lnSpc>
                <a:spcPct val="100000"/>
              </a:lnSpc>
              <a:spcBef>
                <a:spcPts val="0"/>
              </a:spcBef>
              <a:buNone/>
            </a:pPr>
            <a:endParaRPr lang="en-GB" sz="1200" dirty="0">
              <a:solidFill>
                <a:srgbClr val="5A3573"/>
              </a:solidFill>
              <a:latin typeface="Montserrat" pitchFamily="2" charset="77"/>
              <a:ea typeface="Times New Roman" panose="02020603050405020304" pitchFamily="18" charset="0"/>
              <a:cs typeface="Calibri Light" panose="020F0302020204030204" pitchFamily="34" charset="0"/>
            </a:endParaRPr>
          </a:p>
          <a:p>
            <a:pPr marL="0" indent="0">
              <a:lnSpc>
                <a:spcPct val="100000"/>
              </a:lnSpc>
              <a:spcBef>
                <a:spcPts val="0"/>
              </a:spcBef>
              <a:buNone/>
            </a:pPr>
            <a:r>
              <a:rPr lang="en-GB" sz="1200" b="1" dirty="0">
                <a:solidFill>
                  <a:srgbClr val="5A3573"/>
                </a:solidFill>
                <a:latin typeface="Montserrat" pitchFamily="2" charset="77"/>
                <a:ea typeface="Times New Roman" panose="02020603050405020304" pitchFamily="18" charset="0"/>
                <a:cs typeface="Calibri Light" panose="020F0302020204030204" pitchFamily="34" charset="0"/>
              </a:rPr>
              <a:t>9. </a:t>
            </a:r>
            <a:r>
              <a:rPr lang="en-GB" sz="1200" dirty="0">
                <a:solidFill>
                  <a:srgbClr val="5A3573"/>
                </a:solidFill>
                <a:latin typeface="Montserrat" pitchFamily="2" charset="77"/>
                <a:ea typeface="Times New Roman" panose="02020603050405020304" pitchFamily="18" charset="0"/>
                <a:cs typeface="Calibri Light" panose="020F0302020204030204" pitchFamily="34" charset="0"/>
              </a:rPr>
              <a:t>How confident are you in physics, chemistry and maths? Where do your strengths lie in these subjects? Which skills do you need to focus on for these subjects? Who could you talk to for support or guidance in this area?</a:t>
            </a:r>
          </a:p>
          <a:p>
            <a:pPr marL="0" indent="0">
              <a:lnSpc>
                <a:spcPct val="100000"/>
              </a:lnSpc>
              <a:spcBef>
                <a:spcPts val="0"/>
              </a:spcBef>
              <a:buNone/>
            </a:pPr>
            <a:endParaRPr lang="en-GB" sz="1200" dirty="0">
              <a:solidFill>
                <a:srgbClr val="5A3573"/>
              </a:solidFill>
              <a:latin typeface="Montserrat" pitchFamily="2" charset="77"/>
              <a:ea typeface="Times New Roman" panose="02020603050405020304" pitchFamily="18" charset="0"/>
              <a:cs typeface="Calibri Light" panose="020F0302020204030204" pitchFamily="34" charset="0"/>
            </a:endParaRPr>
          </a:p>
          <a:p>
            <a:pPr marL="0" indent="0">
              <a:lnSpc>
                <a:spcPct val="100000"/>
              </a:lnSpc>
              <a:spcBef>
                <a:spcPts val="0"/>
              </a:spcBef>
              <a:buNone/>
            </a:pPr>
            <a:r>
              <a:rPr lang="en-GB" sz="1200" b="1" dirty="0">
                <a:solidFill>
                  <a:srgbClr val="5A3573"/>
                </a:solidFill>
                <a:latin typeface="Montserrat" pitchFamily="2" charset="77"/>
                <a:ea typeface="Times New Roman" panose="02020603050405020304" pitchFamily="18" charset="0"/>
                <a:cs typeface="Calibri Light" panose="020F0302020204030204" pitchFamily="34" charset="0"/>
              </a:rPr>
              <a:t>10. </a:t>
            </a:r>
            <a:r>
              <a:rPr lang="en-GB" sz="1200" dirty="0">
                <a:solidFill>
                  <a:srgbClr val="5A3573"/>
                </a:solidFill>
                <a:latin typeface="Montserrat" pitchFamily="2" charset="77"/>
                <a:ea typeface="Times New Roman" panose="02020603050405020304" pitchFamily="18" charset="0"/>
                <a:cs typeface="Calibri Light" panose="020F0302020204030204" pitchFamily="34" charset="0"/>
              </a:rPr>
              <a:t>Regardless of career paths or long-term goals, what do you enjoy doing and learning about?</a:t>
            </a:r>
          </a:p>
        </p:txBody>
      </p:sp>
      <p:pic>
        <p:nvPicPr>
          <p:cNvPr id="15" name="Picture 14">
            <a:extLst>
              <a:ext uri="{FF2B5EF4-FFF2-40B4-BE49-F238E27FC236}">
                <a16:creationId xmlns:a16="http://schemas.microsoft.com/office/drawing/2014/main" id="{F3C627EC-4F78-0800-2A11-814A97FF3A16}"/>
              </a:ext>
            </a:extLst>
          </p:cNvPr>
          <p:cNvPicPr>
            <a:picLocks noChangeAspect="1"/>
          </p:cNvPicPr>
          <p:nvPr/>
        </p:nvPicPr>
        <p:blipFill>
          <a:blip r:embed="rId2"/>
          <a:srcRect/>
          <a:stretch/>
        </p:blipFill>
        <p:spPr>
          <a:xfrm>
            <a:off x="435608" y="1875012"/>
            <a:ext cx="526459" cy="584774"/>
          </a:xfrm>
          <a:prstGeom prst="rect">
            <a:avLst/>
          </a:prstGeom>
        </p:spPr>
      </p:pic>
      <p:sp>
        <p:nvSpPr>
          <p:cNvPr id="16" name="TextBox 15">
            <a:extLst>
              <a:ext uri="{FF2B5EF4-FFF2-40B4-BE49-F238E27FC236}">
                <a16:creationId xmlns:a16="http://schemas.microsoft.com/office/drawing/2014/main" id="{D3C1CEE0-5D69-DD5F-A686-2704F5E936BE}"/>
              </a:ext>
            </a:extLst>
          </p:cNvPr>
          <p:cNvSpPr txBox="1"/>
          <p:nvPr/>
        </p:nvSpPr>
        <p:spPr>
          <a:xfrm>
            <a:off x="577580" y="2104923"/>
            <a:ext cx="2841523" cy="553998"/>
          </a:xfrm>
          <a:prstGeom prst="rect">
            <a:avLst/>
          </a:prstGeom>
          <a:noFill/>
        </p:spPr>
        <p:txBody>
          <a:bodyPr wrap="square" rtlCol="0">
            <a:spAutoFit/>
          </a:bodyPr>
          <a:lstStyle/>
          <a:p>
            <a:r>
              <a:rPr lang="en-GB" sz="1200" b="1" dirty="0">
                <a:solidFill>
                  <a:srgbClr val="5A3573"/>
                </a:solidFill>
                <a:latin typeface="Montserrat Black" pitchFamily="2" charset="77"/>
                <a:ea typeface="Calibri" panose="020F0502020204030204" pitchFamily="34" charset="0"/>
                <a:cs typeface="Calibri Light" panose="020F0302020204030204" pitchFamily="34" charset="0"/>
              </a:rPr>
              <a:t>05:00 – 06:45:</a:t>
            </a:r>
          </a:p>
          <a:p>
            <a:endParaRPr lang="en-US" dirty="0"/>
          </a:p>
        </p:txBody>
      </p:sp>
      <p:sp>
        <p:nvSpPr>
          <p:cNvPr id="3" name="TextBox 2">
            <a:extLst>
              <a:ext uri="{FF2B5EF4-FFF2-40B4-BE49-F238E27FC236}">
                <a16:creationId xmlns:a16="http://schemas.microsoft.com/office/drawing/2014/main" id="{ECCA09B7-92D4-432B-B984-D52BF5102C2B}"/>
              </a:ext>
            </a:extLst>
          </p:cNvPr>
          <p:cNvSpPr txBox="1"/>
          <p:nvPr/>
        </p:nvSpPr>
        <p:spPr>
          <a:xfrm>
            <a:off x="435471" y="1095874"/>
            <a:ext cx="6530009" cy="584775"/>
          </a:xfrm>
          <a:prstGeom prst="rect">
            <a:avLst/>
          </a:prstGeom>
          <a:noFill/>
        </p:spPr>
        <p:txBody>
          <a:bodyPr wrap="square" rtlCol="0">
            <a:spAutoFit/>
          </a:bodyPr>
          <a:lstStyle/>
          <a:p>
            <a:r>
              <a:rPr lang="en-GB" sz="3200" b="1" dirty="0">
                <a:solidFill>
                  <a:srgbClr val="5A3573"/>
                </a:solidFill>
                <a:latin typeface="Montserrat Black" pitchFamily="2" charset="77"/>
              </a:rPr>
              <a:t>Break the podcast down:</a:t>
            </a:r>
            <a:endParaRPr lang="en-US" sz="3200" dirty="0">
              <a:solidFill>
                <a:srgbClr val="5A3573"/>
              </a:solidFill>
              <a:latin typeface="Montserrat" pitchFamily="2" charset="77"/>
            </a:endParaRPr>
          </a:p>
        </p:txBody>
      </p:sp>
      <p:pic>
        <p:nvPicPr>
          <p:cNvPr id="6" name="Picture 5">
            <a:extLst>
              <a:ext uri="{FF2B5EF4-FFF2-40B4-BE49-F238E27FC236}">
                <a16:creationId xmlns:a16="http://schemas.microsoft.com/office/drawing/2014/main" id="{F656AEB4-A0CF-84DB-AE8B-653A8692755D}"/>
              </a:ext>
            </a:extLst>
          </p:cNvPr>
          <p:cNvPicPr>
            <a:picLocks noChangeAspect="1"/>
          </p:cNvPicPr>
          <p:nvPr/>
        </p:nvPicPr>
        <p:blipFill>
          <a:blip r:embed="rId3"/>
          <a:srcRect/>
          <a:stretch/>
        </p:blipFill>
        <p:spPr>
          <a:xfrm>
            <a:off x="6636527" y="0"/>
            <a:ext cx="5555473" cy="6857999"/>
          </a:xfrm>
          <a:prstGeom prst="rect">
            <a:avLst/>
          </a:prstGeom>
        </p:spPr>
      </p:pic>
      <p:sp>
        <p:nvSpPr>
          <p:cNvPr id="4" name="TextBox 3">
            <a:extLst>
              <a:ext uri="{FF2B5EF4-FFF2-40B4-BE49-F238E27FC236}">
                <a16:creationId xmlns:a16="http://schemas.microsoft.com/office/drawing/2014/main" id="{737BC182-79D1-545F-ACBB-1965C067B6BF}"/>
              </a:ext>
            </a:extLst>
          </p:cNvPr>
          <p:cNvSpPr txBox="1"/>
          <p:nvPr/>
        </p:nvSpPr>
        <p:spPr>
          <a:xfrm>
            <a:off x="435472" y="330595"/>
            <a:ext cx="6530009" cy="276999"/>
          </a:xfrm>
          <a:prstGeom prst="rect">
            <a:avLst/>
          </a:prstGeom>
          <a:noFill/>
        </p:spPr>
        <p:txBody>
          <a:bodyPr wrap="square" rtlCol="0">
            <a:spAutoFit/>
          </a:bodyPr>
          <a:lstStyle/>
          <a:p>
            <a:r>
              <a:rPr lang="en-GB" sz="1200" dirty="0">
                <a:solidFill>
                  <a:srgbClr val="B9CF3B"/>
                </a:solidFill>
                <a:latin typeface="Montserrat" pitchFamily="2" charset="77"/>
              </a:rPr>
              <a:t>Pre-listening  </a:t>
            </a:r>
            <a:r>
              <a:rPr lang="en-GB" sz="1200" b="1" dirty="0">
                <a:solidFill>
                  <a:srgbClr val="B9CF3B"/>
                </a:solidFill>
                <a:latin typeface="Montserrat Black" pitchFamily="2" charset="77"/>
              </a:rPr>
              <a:t> </a:t>
            </a:r>
            <a:r>
              <a:rPr lang="en-GB" sz="1200" dirty="0">
                <a:solidFill>
                  <a:srgbClr val="5A3573"/>
                </a:solidFill>
                <a:latin typeface="Montserrat" pitchFamily="2" charset="77"/>
              </a:rPr>
              <a:t>| </a:t>
            </a:r>
            <a:r>
              <a:rPr lang="en-GB" sz="1200" dirty="0">
                <a:solidFill>
                  <a:srgbClr val="B9CF3B"/>
                </a:solidFill>
                <a:latin typeface="Montserrat" pitchFamily="2" charset="77"/>
              </a:rPr>
              <a:t>  </a:t>
            </a:r>
            <a:r>
              <a:rPr lang="en-GB" sz="1200" b="1" dirty="0">
                <a:solidFill>
                  <a:srgbClr val="B9CF3B"/>
                </a:solidFill>
                <a:latin typeface="Montserrat Black" pitchFamily="2" charset="77"/>
              </a:rPr>
              <a:t>Break the podcast down  </a:t>
            </a:r>
            <a:r>
              <a:rPr lang="en-GB" sz="1200" b="1" dirty="0">
                <a:solidFill>
                  <a:srgbClr val="5A3573"/>
                </a:solidFill>
                <a:latin typeface="Montserrat Black" pitchFamily="2" charset="77"/>
              </a:rPr>
              <a:t> </a:t>
            </a:r>
            <a:r>
              <a:rPr lang="en-GB" sz="1200" dirty="0">
                <a:solidFill>
                  <a:srgbClr val="5A3573"/>
                </a:solidFill>
                <a:latin typeface="Montserrat" pitchFamily="2" charset="77"/>
              </a:rPr>
              <a:t>|   </a:t>
            </a:r>
            <a:r>
              <a:rPr lang="en-GB" sz="1200" dirty="0">
                <a:solidFill>
                  <a:srgbClr val="B9CF3B"/>
                </a:solidFill>
                <a:latin typeface="Montserrat" pitchFamily="2" charset="77"/>
              </a:rPr>
              <a:t>Post-listening  </a:t>
            </a:r>
            <a:r>
              <a:rPr lang="en-GB" sz="1200" dirty="0">
                <a:solidFill>
                  <a:srgbClr val="5A3573"/>
                </a:solidFill>
                <a:latin typeface="Montserrat" pitchFamily="2" charset="77"/>
              </a:rPr>
              <a:t> |   </a:t>
            </a:r>
            <a:r>
              <a:rPr lang="en-GB" sz="1200" dirty="0">
                <a:solidFill>
                  <a:srgbClr val="B9CF3B"/>
                </a:solidFill>
                <a:latin typeface="Montserrat" pitchFamily="2" charset="77"/>
              </a:rPr>
              <a:t>Learn more </a:t>
            </a:r>
            <a:endParaRPr lang="en-US" sz="1200" dirty="0">
              <a:solidFill>
                <a:srgbClr val="B9CF3B"/>
              </a:solidFill>
              <a:latin typeface="Montserrat" pitchFamily="2" charset="77"/>
            </a:endParaRPr>
          </a:p>
        </p:txBody>
      </p:sp>
    </p:spTree>
    <p:extLst>
      <p:ext uri="{BB962C8B-B14F-4D97-AF65-F5344CB8AC3E}">
        <p14:creationId xmlns:p14="http://schemas.microsoft.com/office/powerpoint/2010/main" val="318858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E6905A9-B159-2DDD-E146-998389FF3AE9}"/>
              </a:ext>
            </a:extLst>
          </p:cNvPr>
          <p:cNvSpPr txBox="1">
            <a:spLocks/>
          </p:cNvSpPr>
          <p:nvPr/>
        </p:nvSpPr>
        <p:spPr>
          <a:xfrm>
            <a:off x="435472" y="2654150"/>
            <a:ext cx="6252407" cy="3608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200" b="1" dirty="0">
                <a:solidFill>
                  <a:srgbClr val="5A3573"/>
                </a:solidFill>
                <a:latin typeface="Montserrat" pitchFamily="2" charset="77"/>
                <a:ea typeface="Times New Roman" panose="02020603050405020304" pitchFamily="18" charset="0"/>
                <a:cs typeface="Calibri Light" panose="020F0302020204030204" pitchFamily="34" charset="0"/>
              </a:rPr>
              <a:t>11. </a:t>
            </a:r>
            <a:r>
              <a:rPr lang="en-GB" sz="1200" dirty="0">
                <a:solidFill>
                  <a:srgbClr val="5A3573"/>
                </a:solidFill>
                <a:latin typeface="Montserrat" pitchFamily="2" charset="77"/>
                <a:ea typeface="Times New Roman" panose="02020603050405020304" pitchFamily="18" charset="0"/>
                <a:cs typeface="Calibri Light" panose="020F0302020204030204" pitchFamily="34" charset="0"/>
              </a:rPr>
              <a:t>To what extent do you agree with Peter about how and where we learn to 'work'? What do you feel you need to learn that academia cannot teach you? What experiences do you think you need to be a successful, focused individual?</a:t>
            </a:r>
          </a:p>
          <a:p>
            <a:pPr marL="0" indent="0">
              <a:lnSpc>
                <a:spcPct val="100000"/>
              </a:lnSpc>
              <a:buNone/>
            </a:pPr>
            <a:r>
              <a:rPr lang="en-GB" sz="1200" b="1" dirty="0">
                <a:solidFill>
                  <a:srgbClr val="5A3573"/>
                </a:solidFill>
                <a:latin typeface="Montserrat" pitchFamily="2" charset="77"/>
                <a:ea typeface="Times New Roman" panose="02020603050405020304" pitchFamily="18" charset="0"/>
                <a:cs typeface="Calibri Light" panose="020F0302020204030204" pitchFamily="34" charset="0"/>
              </a:rPr>
              <a:t>12. </a:t>
            </a:r>
            <a:r>
              <a:rPr lang="en-GB" sz="1200" dirty="0">
                <a:solidFill>
                  <a:srgbClr val="5A3573"/>
                </a:solidFill>
                <a:latin typeface="Montserrat" pitchFamily="2" charset="77"/>
                <a:ea typeface="Times New Roman" panose="02020603050405020304" pitchFamily="18" charset="0"/>
                <a:cs typeface="Calibri Light" panose="020F0302020204030204" pitchFamily="34" charset="0"/>
              </a:rPr>
              <a:t>Which of these examples - making semi-conductors, writing programs and designing car power systems - appeals to you the most and why? What do you already know about these areas? For example, what have you learnt about semi-conductors?</a:t>
            </a:r>
          </a:p>
          <a:p>
            <a:pPr marL="0" indent="0">
              <a:lnSpc>
                <a:spcPct val="100000"/>
              </a:lnSpc>
              <a:buNone/>
            </a:pPr>
            <a:r>
              <a:rPr lang="en-GB" sz="1200" b="1" dirty="0">
                <a:solidFill>
                  <a:srgbClr val="5A3573"/>
                </a:solidFill>
                <a:latin typeface="Montserrat" pitchFamily="2" charset="77"/>
                <a:ea typeface="Times New Roman" panose="02020603050405020304" pitchFamily="18" charset="0"/>
                <a:cs typeface="Calibri Light" panose="020F0302020204030204" pitchFamily="34" charset="0"/>
              </a:rPr>
              <a:t>13. </a:t>
            </a:r>
            <a:r>
              <a:rPr lang="en-GB" sz="1200" dirty="0">
                <a:solidFill>
                  <a:srgbClr val="5A3573"/>
                </a:solidFill>
                <a:latin typeface="Montserrat" pitchFamily="2" charset="77"/>
                <a:ea typeface="Times New Roman" panose="02020603050405020304" pitchFamily="18" charset="0"/>
                <a:cs typeface="Calibri Light" panose="020F0302020204030204" pitchFamily="34" charset="0"/>
              </a:rPr>
              <a:t>Why do you think Peter describes diversity in engineering as essential? Why do you think the field needs and is all the better for a diverse range of engineers working in it?</a:t>
            </a:r>
          </a:p>
        </p:txBody>
      </p:sp>
      <p:pic>
        <p:nvPicPr>
          <p:cNvPr id="15" name="Picture 14">
            <a:extLst>
              <a:ext uri="{FF2B5EF4-FFF2-40B4-BE49-F238E27FC236}">
                <a16:creationId xmlns:a16="http://schemas.microsoft.com/office/drawing/2014/main" id="{F3C627EC-4F78-0800-2A11-814A97FF3A16}"/>
              </a:ext>
            </a:extLst>
          </p:cNvPr>
          <p:cNvPicPr>
            <a:picLocks noChangeAspect="1"/>
          </p:cNvPicPr>
          <p:nvPr/>
        </p:nvPicPr>
        <p:blipFill>
          <a:blip r:embed="rId2"/>
          <a:srcRect/>
          <a:stretch/>
        </p:blipFill>
        <p:spPr>
          <a:xfrm>
            <a:off x="435608" y="1875012"/>
            <a:ext cx="526459" cy="584774"/>
          </a:xfrm>
          <a:prstGeom prst="rect">
            <a:avLst/>
          </a:prstGeom>
        </p:spPr>
      </p:pic>
      <p:sp>
        <p:nvSpPr>
          <p:cNvPr id="16" name="TextBox 15">
            <a:extLst>
              <a:ext uri="{FF2B5EF4-FFF2-40B4-BE49-F238E27FC236}">
                <a16:creationId xmlns:a16="http://schemas.microsoft.com/office/drawing/2014/main" id="{D3C1CEE0-5D69-DD5F-A686-2704F5E936BE}"/>
              </a:ext>
            </a:extLst>
          </p:cNvPr>
          <p:cNvSpPr txBox="1"/>
          <p:nvPr/>
        </p:nvSpPr>
        <p:spPr>
          <a:xfrm>
            <a:off x="577580" y="2104923"/>
            <a:ext cx="2841523" cy="553998"/>
          </a:xfrm>
          <a:prstGeom prst="rect">
            <a:avLst/>
          </a:prstGeom>
          <a:noFill/>
        </p:spPr>
        <p:txBody>
          <a:bodyPr wrap="square" rtlCol="0">
            <a:spAutoFit/>
          </a:bodyPr>
          <a:lstStyle/>
          <a:p>
            <a:r>
              <a:rPr lang="en-GB" sz="1200" b="1" dirty="0">
                <a:solidFill>
                  <a:srgbClr val="5A3573"/>
                </a:solidFill>
                <a:latin typeface="Montserrat Black" pitchFamily="2" charset="77"/>
                <a:ea typeface="Calibri" panose="020F0502020204030204" pitchFamily="34" charset="0"/>
                <a:cs typeface="Calibri Light" panose="020F0302020204030204" pitchFamily="34" charset="0"/>
              </a:rPr>
              <a:t>06:45 – 9:00:</a:t>
            </a:r>
          </a:p>
          <a:p>
            <a:endParaRPr lang="en-US" dirty="0"/>
          </a:p>
        </p:txBody>
      </p:sp>
      <p:pic>
        <p:nvPicPr>
          <p:cNvPr id="2" name="Picture 1">
            <a:extLst>
              <a:ext uri="{FF2B5EF4-FFF2-40B4-BE49-F238E27FC236}">
                <a16:creationId xmlns:a16="http://schemas.microsoft.com/office/drawing/2014/main" id="{F52F946C-0520-8AC7-8C89-953CE3433045}"/>
              </a:ext>
            </a:extLst>
          </p:cNvPr>
          <p:cNvPicPr>
            <a:picLocks noChangeAspect="1"/>
          </p:cNvPicPr>
          <p:nvPr/>
        </p:nvPicPr>
        <p:blipFill>
          <a:blip r:embed="rId2"/>
          <a:srcRect/>
          <a:stretch/>
        </p:blipFill>
        <p:spPr>
          <a:xfrm>
            <a:off x="488771" y="5192370"/>
            <a:ext cx="526459" cy="584774"/>
          </a:xfrm>
          <a:prstGeom prst="rect">
            <a:avLst/>
          </a:prstGeom>
        </p:spPr>
      </p:pic>
      <p:sp>
        <p:nvSpPr>
          <p:cNvPr id="3" name="TextBox 2">
            <a:extLst>
              <a:ext uri="{FF2B5EF4-FFF2-40B4-BE49-F238E27FC236}">
                <a16:creationId xmlns:a16="http://schemas.microsoft.com/office/drawing/2014/main" id="{265EDB75-3E4E-15DB-0736-2300D37CDEF0}"/>
              </a:ext>
            </a:extLst>
          </p:cNvPr>
          <p:cNvSpPr txBox="1"/>
          <p:nvPr/>
        </p:nvSpPr>
        <p:spPr>
          <a:xfrm>
            <a:off x="630743" y="5422281"/>
            <a:ext cx="2841523" cy="553998"/>
          </a:xfrm>
          <a:prstGeom prst="rect">
            <a:avLst/>
          </a:prstGeom>
          <a:noFill/>
        </p:spPr>
        <p:txBody>
          <a:bodyPr wrap="square" rtlCol="0">
            <a:spAutoFit/>
          </a:bodyPr>
          <a:lstStyle/>
          <a:p>
            <a:r>
              <a:rPr lang="en-GB" sz="1200" b="1" dirty="0">
                <a:solidFill>
                  <a:srgbClr val="5A3573"/>
                </a:solidFill>
                <a:latin typeface="Montserrat Black" pitchFamily="2" charset="77"/>
                <a:ea typeface="Calibri" panose="020F0502020204030204" pitchFamily="34" charset="0"/>
                <a:cs typeface="Calibri Light" panose="020F0302020204030204" pitchFamily="34" charset="0"/>
              </a:rPr>
              <a:t>9:00 – end:</a:t>
            </a:r>
          </a:p>
          <a:p>
            <a:endParaRPr lang="en-US" dirty="0"/>
          </a:p>
        </p:txBody>
      </p:sp>
      <p:sp>
        <p:nvSpPr>
          <p:cNvPr id="4" name="TextBox 3">
            <a:extLst>
              <a:ext uri="{FF2B5EF4-FFF2-40B4-BE49-F238E27FC236}">
                <a16:creationId xmlns:a16="http://schemas.microsoft.com/office/drawing/2014/main" id="{69C6673A-BA5E-5780-D4D6-C29B0D2FBC03}"/>
              </a:ext>
            </a:extLst>
          </p:cNvPr>
          <p:cNvSpPr txBox="1"/>
          <p:nvPr/>
        </p:nvSpPr>
        <p:spPr>
          <a:xfrm>
            <a:off x="488634" y="5985995"/>
            <a:ext cx="6695090" cy="461665"/>
          </a:xfrm>
          <a:prstGeom prst="rect">
            <a:avLst/>
          </a:prstGeom>
          <a:noFill/>
        </p:spPr>
        <p:txBody>
          <a:bodyPr wrap="square" rtlCol="0">
            <a:spAutoFit/>
          </a:bodyPr>
          <a:lstStyle/>
          <a:p>
            <a:r>
              <a:rPr lang="en-GB" sz="1200" b="1" dirty="0">
                <a:solidFill>
                  <a:srgbClr val="5A3573"/>
                </a:solidFill>
                <a:latin typeface="Montserrat" pitchFamily="2" charset="77"/>
                <a:ea typeface="Times New Roman" panose="02020603050405020304" pitchFamily="18" charset="0"/>
                <a:cs typeface="Calibri Light" panose="020F0302020204030204" pitchFamily="34" charset="0"/>
              </a:rPr>
              <a:t>14. </a:t>
            </a:r>
            <a:r>
              <a:rPr lang="en-GB" sz="1200" dirty="0">
                <a:solidFill>
                  <a:srgbClr val="5A3573"/>
                </a:solidFill>
                <a:latin typeface="Montserrat" pitchFamily="2" charset="77"/>
                <a:ea typeface="Times New Roman" panose="02020603050405020304" pitchFamily="18" charset="0"/>
                <a:cs typeface="Calibri Light" panose="020F0302020204030204" pitchFamily="34" charset="0"/>
              </a:rPr>
              <a:t>Have you played with a Raspberry PI? If so, what did you do? If not, which </a:t>
            </a:r>
            <a:br>
              <a:rPr lang="en-GB" sz="1200" dirty="0">
                <a:solidFill>
                  <a:srgbClr val="5A3573"/>
                </a:solidFill>
                <a:latin typeface="Montserrat" pitchFamily="2" charset="77"/>
                <a:ea typeface="Times New Roman" panose="02020603050405020304" pitchFamily="18" charset="0"/>
                <a:cs typeface="Calibri Light" panose="020F0302020204030204" pitchFamily="34" charset="0"/>
              </a:rPr>
            </a:br>
            <a:r>
              <a:rPr lang="en-GB" sz="1200" dirty="0">
                <a:solidFill>
                  <a:srgbClr val="5A3573"/>
                </a:solidFill>
                <a:latin typeface="Montserrat" pitchFamily="2" charset="77"/>
                <a:ea typeface="Times New Roman" panose="02020603050405020304" pitchFamily="18" charset="0"/>
                <a:cs typeface="Calibri Light" panose="020F0302020204030204" pitchFamily="34" charset="0"/>
              </a:rPr>
              <a:t>teacher could you talk to about how to access one?</a:t>
            </a:r>
          </a:p>
        </p:txBody>
      </p:sp>
      <p:sp>
        <p:nvSpPr>
          <p:cNvPr id="6" name="TextBox 5">
            <a:extLst>
              <a:ext uri="{FF2B5EF4-FFF2-40B4-BE49-F238E27FC236}">
                <a16:creationId xmlns:a16="http://schemas.microsoft.com/office/drawing/2014/main" id="{EB90E522-90A0-39BB-A839-8252A1AC67FF}"/>
              </a:ext>
            </a:extLst>
          </p:cNvPr>
          <p:cNvSpPr txBox="1"/>
          <p:nvPr/>
        </p:nvSpPr>
        <p:spPr>
          <a:xfrm>
            <a:off x="435471" y="1095874"/>
            <a:ext cx="6530009" cy="584775"/>
          </a:xfrm>
          <a:prstGeom prst="rect">
            <a:avLst/>
          </a:prstGeom>
          <a:noFill/>
        </p:spPr>
        <p:txBody>
          <a:bodyPr wrap="square" rtlCol="0">
            <a:spAutoFit/>
          </a:bodyPr>
          <a:lstStyle/>
          <a:p>
            <a:r>
              <a:rPr lang="en-GB" sz="3200" b="1" dirty="0">
                <a:solidFill>
                  <a:srgbClr val="5A3573"/>
                </a:solidFill>
                <a:latin typeface="Montserrat Black" pitchFamily="2" charset="77"/>
              </a:rPr>
              <a:t>Break the podcast down:</a:t>
            </a:r>
            <a:endParaRPr lang="en-US" sz="3200" dirty="0">
              <a:solidFill>
                <a:srgbClr val="5A3573"/>
              </a:solidFill>
              <a:latin typeface="Montserrat" pitchFamily="2" charset="77"/>
            </a:endParaRPr>
          </a:p>
        </p:txBody>
      </p:sp>
      <p:pic>
        <p:nvPicPr>
          <p:cNvPr id="17" name="Picture 16">
            <a:extLst>
              <a:ext uri="{FF2B5EF4-FFF2-40B4-BE49-F238E27FC236}">
                <a16:creationId xmlns:a16="http://schemas.microsoft.com/office/drawing/2014/main" id="{539F50CD-53AA-61AB-66E4-69D800ED0B0D}"/>
              </a:ext>
            </a:extLst>
          </p:cNvPr>
          <p:cNvPicPr>
            <a:picLocks noChangeAspect="1"/>
          </p:cNvPicPr>
          <p:nvPr/>
        </p:nvPicPr>
        <p:blipFill>
          <a:blip r:embed="rId3"/>
          <a:srcRect/>
          <a:stretch/>
        </p:blipFill>
        <p:spPr>
          <a:xfrm>
            <a:off x="6766867" y="0"/>
            <a:ext cx="5425132" cy="6858000"/>
          </a:xfrm>
          <a:prstGeom prst="rect">
            <a:avLst/>
          </a:prstGeom>
        </p:spPr>
      </p:pic>
      <p:sp>
        <p:nvSpPr>
          <p:cNvPr id="7" name="TextBox 6">
            <a:extLst>
              <a:ext uri="{FF2B5EF4-FFF2-40B4-BE49-F238E27FC236}">
                <a16:creationId xmlns:a16="http://schemas.microsoft.com/office/drawing/2014/main" id="{F48CF997-5904-C5F3-47DC-89A5E3E87417}"/>
              </a:ext>
            </a:extLst>
          </p:cNvPr>
          <p:cNvSpPr txBox="1"/>
          <p:nvPr/>
        </p:nvSpPr>
        <p:spPr>
          <a:xfrm>
            <a:off x="435472" y="330595"/>
            <a:ext cx="6530009" cy="276999"/>
          </a:xfrm>
          <a:prstGeom prst="rect">
            <a:avLst/>
          </a:prstGeom>
          <a:noFill/>
        </p:spPr>
        <p:txBody>
          <a:bodyPr wrap="square" rtlCol="0">
            <a:spAutoFit/>
          </a:bodyPr>
          <a:lstStyle/>
          <a:p>
            <a:r>
              <a:rPr lang="en-GB" sz="1200" dirty="0">
                <a:solidFill>
                  <a:srgbClr val="B9CF3B"/>
                </a:solidFill>
                <a:latin typeface="Montserrat" pitchFamily="2" charset="77"/>
              </a:rPr>
              <a:t>Pre-listening  </a:t>
            </a:r>
            <a:r>
              <a:rPr lang="en-GB" sz="1200" b="1" dirty="0">
                <a:solidFill>
                  <a:srgbClr val="B9CF3B"/>
                </a:solidFill>
                <a:latin typeface="Montserrat Black" pitchFamily="2" charset="77"/>
              </a:rPr>
              <a:t> </a:t>
            </a:r>
            <a:r>
              <a:rPr lang="en-GB" sz="1200" dirty="0">
                <a:solidFill>
                  <a:srgbClr val="5A3573"/>
                </a:solidFill>
                <a:latin typeface="Montserrat" pitchFamily="2" charset="77"/>
              </a:rPr>
              <a:t>| </a:t>
            </a:r>
            <a:r>
              <a:rPr lang="en-GB" sz="1200" dirty="0">
                <a:solidFill>
                  <a:srgbClr val="B9CF3B"/>
                </a:solidFill>
                <a:latin typeface="Montserrat" pitchFamily="2" charset="77"/>
              </a:rPr>
              <a:t>  </a:t>
            </a:r>
            <a:r>
              <a:rPr lang="en-GB" sz="1200" b="1" dirty="0">
                <a:solidFill>
                  <a:srgbClr val="B9CF3B"/>
                </a:solidFill>
                <a:latin typeface="Montserrat Black" pitchFamily="2" charset="77"/>
              </a:rPr>
              <a:t>Break the podcast down  </a:t>
            </a:r>
            <a:r>
              <a:rPr lang="en-GB" sz="1200" b="1" dirty="0">
                <a:solidFill>
                  <a:srgbClr val="5A3573"/>
                </a:solidFill>
                <a:latin typeface="Montserrat Black" pitchFamily="2" charset="77"/>
              </a:rPr>
              <a:t> </a:t>
            </a:r>
            <a:r>
              <a:rPr lang="en-GB" sz="1200" dirty="0">
                <a:solidFill>
                  <a:srgbClr val="5A3573"/>
                </a:solidFill>
                <a:latin typeface="Montserrat" pitchFamily="2" charset="77"/>
              </a:rPr>
              <a:t>|   </a:t>
            </a:r>
            <a:r>
              <a:rPr lang="en-GB" sz="1200" dirty="0">
                <a:solidFill>
                  <a:srgbClr val="B9CF3B"/>
                </a:solidFill>
                <a:latin typeface="Montserrat" pitchFamily="2" charset="77"/>
              </a:rPr>
              <a:t>Post-listening  </a:t>
            </a:r>
            <a:r>
              <a:rPr lang="en-GB" sz="1200" dirty="0">
                <a:solidFill>
                  <a:srgbClr val="5A3573"/>
                </a:solidFill>
                <a:latin typeface="Montserrat" pitchFamily="2" charset="77"/>
              </a:rPr>
              <a:t> |   </a:t>
            </a:r>
            <a:r>
              <a:rPr lang="en-GB" sz="1200" dirty="0">
                <a:solidFill>
                  <a:srgbClr val="B9CF3B"/>
                </a:solidFill>
                <a:latin typeface="Montserrat" pitchFamily="2" charset="77"/>
              </a:rPr>
              <a:t>Learn more </a:t>
            </a:r>
            <a:endParaRPr lang="en-US" sz="1200" dirty="0">
              <a:solidFill>
                <a:srgbClr val="B9CF3B"/>
              </a:solidFill>
              <a:latin typeface="Montserrat" pitchFamily="2" charset="77"/>
            </a:endParaRPr>
          </a:p>
        </p:txBody>
      </p:sp>
    </p:spTree>
    <p:extLst>
      <p:ext uri="{BB962C8B-B14F-4D97-AF65-F5344CB8AC3E}">
        <p14:creationId xmlns:p14="http://schemas.microsoft.com/office/powerpoint/2010/main" val="83023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phone&#10;&#10;Description automatically generated with low confidence">
            <a:extLst>
              <a:ext uri="{FF2B5EF4-FFF2-40B4-BE49-F238E27FC236}">
                <a16:creationId xmlns:a16="http://schemas.microsoft.com/office/drawing/2014/main" id="{801F9852-5F7E-C6D5-EEE1-01E57760AC03}"/>
              </a:ext>
            </a:extLst>
          </p:cNvPr>
          <p:cNvPicPr>
            <a:picLocks noChangeAspect="1"/>
          </p:cNvPicPr>
          <p:nvPr/>
        </p:nvPicPr>
        <p:blipFill>
          <a:blip r:embed="rId2"/>
          <a:stretch>
            <a:fillRect/>
          </a:stretch>
        </p:blipFill>
        <p:spPr>
          <a:xfrm>
            <a:off x="0" y="3973021"/>
            <a:ext cx="12192000" cy="2884979"/>
          </a:xfrm>
          <a:prstGeom prst="rect">
            <a:avLst/>
          </a:prstGeom>
        </p:spPr>
      </p:pic>
      <p:sp>
        <p:nvSpPr>
          <p:cNvPr id="4" name="TextBox 3">
            <a:extLst>
              <a:ext uri="{FF2B5EF4-FFF2-40B4-BE49-F238E27FC236}">
                <a16:creationId xmlns:a16="http://schemas.microsoft.com/office/drawing/2014/main" id="{A3265257-9BDB-0503-7C74-284BC3F29D0E}"/>
              </a:ext>
            </a:extLst>
          </p:cNvPr>
          <p:cNvSpPr txBox="1"/>
          <p:nvPr/>
        </p:nvSpPr>
        <p:spPr>
          <a:xfrm>
            <a:off x="435472" y="330595"/>
            <a:ext cx="6530009" cy="276999"/>
          </a:xfrm>
          <a:prstGeom prst="rect">
            <a:avLst/>
          </a:prstGeom>
          <a:noFill/>
        </p:spPr>
        <p:txBody>
          <a:bodyPr wrap="square" rtlCol="0">
            <a:spAutoFit/>
          </a:bodyPr>
          <a:lstStyle/>
          <a:p>
            <a:r>
              <a:rPr lang="en-GB" sz="1200" dirty="0">
                <a:solidFill>
                  <a:srgbClr val="B9CF3B"/>
                </a:solidFill>
                <a:latin typeface="Montserrat" pitchFamily="2" charset="77"/>
              </a:rPr>
              <a:t>Pre-listening  </a:t>
            </a:r>
            <a:r>
              <a:rPr lang="en-GB" sz="1200" b="1" dirty="0">
                <a:solidFill>
                  <a:srgbClr val="B9CF3B"/>
                </a:solidFill>
                <a:latin typeface="Montserrat Black" pitchFamily="2" charset="77"/>
              </a:rPr>
              <a:t> </a:t>
            </a:r>
            <a:r>
              <a:rPr lang="en-GB" sz="1200" dirty="0">
                <a:solidFill>
                  <a:srgbClr val="5A3573"/>
                </a:solidFill>
                <a:latin typeface="Montserrat" pitchFamily="2" charset="77"/>
              </a:rPr>
              <a:t>|</a:t>
            </a:r>
            <a:r>
              <a:rPr lang="en-GB" sz="1200" dirty="0">
                <a:solidFill>
                  <a:srgbClr val="B9CF3B"/>
                </a:solidFill>
                <a:latin typeface="Montserrat" pitchFamily="2" charset="77"/>
              </a:rPr>
              <a:t>   Break the podcast down  </a:t>
            </a:r>
            <a:r>
              <a:rPr lang="en-GB" sz="1200" dirty="0">
                <a:solidFill>
                  <a:srgbClr val="5A3573"/>
                </a:solidFill>
                <a:latin typeface="Montserrat" pitchFamily="2" charset="77"/>
              </a:rPr>
              <a:t> |   </a:t>
            </a:r>
            <a:r>
              <a:rPr lang="en-GB" sz="1200" b="1" dirty="0">
                <a:solidFill>
                  <a:srgbClr val="B9CF3B"/>
                </a:solidFill>
                <a:latin typeface="Montserrat Black" pitchFamily="2" charset="77"/>
              </a:rPr>
              <a:t>Post-listening</a:t>
            </a:r>
            <a:r>
              <a:rPr lang="en-GB" sz="1200" dirty="0">
                <a:solidFill>
                  <a:srgbClr val="B9CF3B"/>
                </a:solidFill>
                <a:latin typeface="Montserrat" pitchFamily="2" charset="77"/>
              </a:rPr>
              <a:t>  </a:t>
            </a:r>
            <a:r>
              <a:rPr lang="en-GB" sz="1200" dirty="0">
                <a:solidFill>
                  <a:srgbClr val="5A3573"/>
                </a:solidFill>
                <a:latin typeface="Montserrat" pitchFamily="2" charset="77"/>
              </a:rPr>
              <a:t> |   </a:t>
            </a:r>
            <a:r>
              <a:rPr lang="en-GB" sz="1200" dirty="0">
                <a:solidFill>
                  <a:srgbClr val="B9CF3B"/>
                </a:solidFill>
                <a:latin typeface="Montserrat" pitchFamily="2" charset="77"/>
              </a:rPr>
              <a:t>Learn more </a:t>
            </a:r>
            <a:endParaRPr lang="en-US" sz="1200" dirty="0">
              <a:solidFill>
                <a:srgbClr val="B9CF3B"/>
              </a:solidFill>
              <a:latin typeface="Montserrat" pitchFamily="2" charset="77"/>
            </a:endParaRPr>
          </a:p>
        </p:txBody>
      </p:sp>
      <p:sp>
        <p:nvSpPr>
          <p:cNvPr id="5" name="TextBox 4">
            <a:extLst>
              <a:ext uri="{FF2B5EF4-FFF2-40B4-BE49-F238E27FC236}">
                <a16:creationId xmlns:a16="http://schemas.microsoft.com/office/drawing/2014/main" id="{E2900E21-BF93-7DBA-4BF0-BEBE981C54C6}"/>
              </a:ext>
            </a:extLst>
          </p:cNvPr>
          <p:cNvSpPr txBox="1"/>
          <p:nvPr/>
        </p:nvSpPr>
        <p:spPr>
          <a:xfrm>
            <a:off x="435471" y="1095874"/>
            <a:ext cx="6530009" cy="584775"/>
          </a:xfrm>
          <a:prstGeom prst="rect">
            <a:avLst/>
          </a:prstGeom>
          <a:noFill/>
        </p:spPr>
        <p:txBody>
          <a:bodyPr wrap="square" rtlCol="0">
            <a:spAutoFit/>
          </a:bodyPr>
          <a:lstStyle/>
          <a:p>
            <a:r>
              <a:rPr lang="en-GB" sz="3200" b="1" dirty="0">
                <a:solidFill>
                  <a:srgbClr val="5A3573"/>
                </a:solidFill>
                <a:latin typeface="Montserrat Black" pitchFamily="2" charset="77"/>
              </a:rPr>
              <a:t>Post-listening:</a:t>
            </a:r>
            <a:endParaRPr lang="en-US" sz="3200" dirty="0">
              <a:solidFill>
                <a:srgbClr val="5A3573"/>
              </a:solidFill>
              <a:latin typeface="Montserrat" pitchFamily="2" charset="77"/>
            </a:endParaRPr>
          </a:p>
        </p:txBody>
      </p:sp>
      <p:sp>
        <p:nvSpPr>
          <p:cNvPr id="6" name="Content Placeholder 2">
            <a:extLst>
              <a:ext uri="{FF2B5EF4-FFF2-40B4-BE49-F238E27FC236}">
                <a16:creationId xmlns:a16="http://schemas.microsoft.com/office/drawing/2014/main" id="{CF7E939E-9CFA-DE3F-B716-500588884DC4}"/>
              </a:ext>
            </a:extLst>
          </p:cNvPr>
          <p:cNvSpPr>
            <a:spLocks noGrp="1"/>
          </p:cNvSpPr>
          <p:nvPr>
            <p:ph idx="1"/>
          </p:nvPr>
        </p:nvSpPr>
        <p:spPr>
          <a:xfrm>
            <a:off x="535493" y="1817901"/>
            <a:ext cx="11277279" cy="2339218"/>
          </a:xfrm>
        </p:spPr>
        <p:txBody>
          <a:bodyPr numCol="2" spcCol="360000">
            <a:normAutofit/>
          </a:bodyPr>
          <a:lstStyle/>
          <a:p>
            <a:pPr marL="342900" indent="-342900">
              <a:lnSpc>
                <a:spcPct val="107000"/>
              </a:lnSpc>
              <a:spcAft>
                <a:spcPts val="800"/>
              </a:spcAft>
              <a:buFont typeface="+mj-lt"/>
              <a:buAutoNum type="arabicPeriod"/>
            </a:pP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How would you describe </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what an electronics engineer does</a:t>
            </a:r>
            <a:br>
              <a:rPr lang="en-GB" sz="1200" dirty="0">
                <a:solidFill>
                  <a:srgbClr val="5A3573"/>
                </a:solidFill>
                <a:effectLst/>
                <a:latin typeface="Montserrat" pitchFamily="2" charset="77"/>
                <a:ea typeface="Calibri" panose="020F0502020204030204" pitchFamily="34" charset="0"/>
                <a:cs typeface="Calibri" panose="020F0502020204030204" pitchFamily="34" charset="0"/>
              </a:rPr>
            </a:b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to someone who has not listened to Peter’s podcast?</a:t>
            </a:r>
          </a:p>
          <a:p>
            <a:pPr marL="342900" indent="-342900">
              <a:lnSpc>
                <a:spcPct val="107000"/>
              </a:lnSpc>
              <a:spcAft>
                <a:spcPts val="800"/>
              </a:spcAft>
              <a:buFont typeface="+mj-lt"/>
              <a:buAutoNum type="arabicPeriod"/>
            </a:pP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Which skills and knowledge </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does electronics engineering require?</a:t>
            </a:r>
          </a:p>
          <a:p>
            <a:pPr marL="342900" indent="-342900">
              <a:lnSpc>
                <a:spcPct val="107000"/>
              </a:lnSpc>
              <a:spcAft>
                <a:spcPts val="800"/>
              </a:spcAft>
              <a:buFont typeface="+mj-lt"/>
              <a:buAutoNum type="arabicPeriod"/>
            </a:pP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To what extent do you have these skills? </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Which skills do you need to develop further?</a:t>
            </a:r>
          </a:p>
          <a:p>
            <a:pPr marL="342900" indent="-342900">
              <a:lnSpc>
                <a:spcPct val="107000"/>
              </a:lnSpc>
              <a:spcAft>
                <a:spcPts val="800"/>
              </a:spcAft>
              <a:buFont typeface="+mj-lt"/>
              <a:buAutoNum type="arabicPeriod"/>
            </a:pPr>
            <a:r>
              <a:rPr lang="en-GB" sz="1200" b="1" dirty="0">
                <a:solidFill>
                  <a:srgbClr val="5A3573"/>
                </a:solidFill>
                <a:latin typeface="Montserrat" pitchFamily="2" charset="77"/>
                <a:ea typeface="Calibri" panose="020F0502020204030204" pitchFamily="34" charset="0"/>
                <a:cs typeface="Calibri" panose="020F0502020204030204" pitchFamily="34" charset="0"/>
              </a:rPr>
              <a:t>What d</a:t>
            </a: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id Peter say </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that you had not expected him to say?</a:t>
            </a:r>
          </a:p>
          <a:p>
            <a:pPr marL="342900" indent="-342900">
              <a:lnSpc>
                <a:spcPct val="107000"/>
              </a:lnSpc>
              <a:spcAft>
                <a:spcPts val="800"/>
              </a:spcAft>
              <a:buFont typeface="+mj-lt"/>
              <a:buAutoNum type="arabicPeriod"/>
            </a:pP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What have you learnt </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about being an electronics engineer that you did not know before?</a:t>
            </a:r>
          </a:p>
          <a:p>
            <a:pPr marL="342900" indent="-342900">
              <a:lnSpc>
                <a:spcPct val="107000"/>
              </a:lnSpc>
              <a:spcAft>
                <a:spcPts val="800"/>
              </a:spcAft>
              <a:buFont typeface="+mj-lt"/>
              <a:buAutoNum type="arabicPeriod"/>
            </a:pP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Which piece of advice </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did you find most useful and why?</a:t>
            </a:r>
          </a:p>
          <a:p>
            <a:pPr marL="342900" indent="-342900">
              <a:lnSpc>
                <a:spcPct val="107000"/>
              </a:lnSpc>
              <a:spcAft>
                <a:spcPts val="800"/>
              </a:spcAft>
              <a:buFont typeface="+mj-lt"/>
              <a:buAutoNum type="arabicPeriod"/>
            </a:pP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What further questions </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would you ask Peter about electronics engineering and/or his career?*</a:t>
            </a:r>
          </a:p>
          <a:p>
            <a:pPr marL="342900" indent="-342900">
              <a:lnSpc>
                <a:spcPct val="107000"/>
              </a:lnSpc>
              <a:spcAft>
                <a:spcPts val="800"/>
              </a:spcAft>
              <a:buFont typeface="+mj-lt"/>
              <a:buAutoNum type="arabicPeriod"/>
            </a:pPr>
            <a:r>
              <a:rPr lang="en-GB" sz="1200" b="1" dirty="0">
                <a:solidFill>
                  <a:srgbClr val="5A3573"/>
                </a:solidFill>
                <a:effectLst/>
                <a:latin typeface="Montserrat" pitchFamily="2" charset="77"/>
                <a:ea typeface="Calibri" panose="020F0502020204030204" pitchFamily="34" charset="0"/>
                <a:cs typeface="Calibri" panose="020F0502020204030204" pitchFamily="34" charset="0"/>
              </a:rPr>
              <a:t>Now that you have heard Peter talk, </a:t>
            </a:r>
            <a:r>
              <a:rPr lang="en-GB" sz="1200" dirty="0">
                <a:solidFill>
                  <a:srgbClr val="5A3573"/>
                </a:solidFill>
                <a:effectLst/>
                <a:latin typeface="Montserrat" pitchFamily="2" charset="77"/>
                <a:ea typeface="Calibri" panose="020F0502020204030204" pitchFamily="34" charset="0"/>
                <a:cs typeface="Calibri" panose="020F0502020204030204" pitchFamily="34" charset="0"/>
              </a:rPr>
              <a:t>how interested are you in electronics engineering, and why?</a:t>
            </a:r>
          </a:p>
        </p:txBody>
      </p:sp>
      <p:sp>
        <p:nvSpPr>
          <p:cNvPr id="10" name="TextBox 9">
            <a:extLst>
              <a:ext uri="{FF2B5EF4-FFF2-40B4-BE49-F238E27FC236}">
                <a16:creationId xmlns:a16="http://schemas.microsoft.com/office/drawing/2014/main" id="{63B281A1-A9DC-3053-9C21-0B1D8A9AB9E3}"/>
              </a:ext>
            </a:extLst>
          </p:cNvPr>
          <p:cNvSpPr txBox="1"/>
          <p:nvPr/>
        </p:nvSpPr>
        <p:spPr>
          <a:xfrm>
            <a:off x="8231190" y="5367426"/>
            <a:ext cx="2505456" cy="646331"/>
          </a:xfrm>
          <a:prstGeom prst="rect">
            <a:avLst/>
          </a:prstGeom>
          <a:noFill/>
        </p:spPr>
        <p:txBody>
          <a:bodyPr wrap="square" rtlCol="0">
            <a:spAutoFit/>
          </a:bodyPr>
          <a:lstStyle/>
          <a:p>
            <a:r>
              <a:rPr lang="en-GB" b="1" dirty="0">
                <a:solidFill>
                  <a:srgbClr val="EECE40"/>
                </a:solidFill>
                <a:latin typeface="Montserrat SemiBold" pitchFamily="2" charset="77"/>
              </a:rPr>
              <a:t>*Submit questions to Peter </a:t>
            </a:r>
            <a:r>
              <a:rPr lang="en-GB" b="1" dirty="0">
                <a:solidFill>
                  <a:srgbClr val="EECE40"/>
                </a:solidFill>
                <a:latin typeface="Montserrat Black" pitchFamily="2" charset="77"/>
                <a:hlinkClick r:id="rId3">
                  <a:extLst>
                    <a:ext uri="{A12FA001-AC4F-418D-AE19-62706E023703}">
                      <ahyp:hlinkClr xmlns:ahyp="http://schemas.microsoft.com/office/drawing/2018/hyperlinkcolor" val="tx"/>
                    </a:ext>
                  </a:extLst>
                </a:hlinkClick>
              </a:rPr>
              <a:t>here</a:t>
            </a:r>
            <a:r>
              <a:rPr lang="en-GB" b="1" dirty="0">
                <a:solidFill>
                  <a:srgbClr val="EECE40"/>
                </a:solidFill>
                <a:latin typeface="Montserrat Black" pitchFamily="2" charset="77"/>
              </a:rPr>
              <a:t>.</a:t>
            </a:r>
          </a:p>
        </p:txBody>
      </p:sp>
      <p:pic>
        <p:nvPicPr>
          <p:cNvPr id="8" name="Picture 7" descr="Icon&#10;&#10;Description automatically generated">
            <a:extLst>
              <a:ext uri="{FF2B5EF4-FFF2-40B4-BE49-F238E27FC236}">
                <a16:creationId xmlns:a16="http://schemas.microsoft.com/office/drawing/2014/main" id="{AC559BF2-3343-891B-E0BB-00915160E1E6}"/>
              </a:ext>
            </a:extLst>
          </p:cNvPr>
          <p:cNvPicPr>
            <a:picLocks noChangeAspect="1"/>
          </p:cNvPicPr>
          <p:nvPr/>
        </p:nvPicPr>
        <p:blipFill>
          <a:blip r:embed="rId4"/>
          <a:stretch>
            <a:fillRect/>
          </a:stretch>
        </p:blipFill>
        <p:spPr>
          <a:xfrm>
            <a:off x="10945860" y="5298291"/>
            <a:ext cx="754069" cy="770642"/>
          </a:xfrm>
          <a:prstGeom prst="rect">
            <a:avLst/>
          </a:prstGeom>
        </p:spPr>
      </p:pic>
    </p:spTree>
    <p:extLst>
      <p:ext uri="{BB962C8B-B14F-4D97-AF65-F5344CB8AC3E}">
        <p14:creationId xmlns:p14="http://schemas.microsoft.com/office/powerpoint/2010/main" val="417432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8F94EA4-F74F-1534-01B6-6423B17FA0C5}"/>
              </a:ext>
            </a:extLst>
          </p:cNvPr>
          <p:cNvPicPr>
            <a:picLocks noChangeAspect="1"/>
          </p:cNvPicPr>
          <p:nvPr/>
        </p:nvPicPr>
        <p:blipFill>
          <a:blip r:embed="rId2"/>
          <a:srcRect/>
          <a:stretch/>
        </p:blipFill>
        <p:spPr>
          <a:xfrm>
            <a:off x="7676" y="1"/>
            <a:ext cx="12176648" cy="6857999"/>
          </a:xfrm>
          <a:prstGeom prst="rect">
            <a:avLst/>
          </a:prstGeom>
        </p:spPr>
      </p:pic>
      <p:sp>
        <p:nvSpPr>
          <p:cNvPr id="4" name="TextBox 3">
            <a:extLst>
              <a:ext uri="{FF2B5EF4-FFF2-40B4-BE49-F238E27FC236}">
                <a16:creationId xmlns:a16="http://schemas.microsoft.com/office/drawing/2014/main" id="{9E66E2F7-8834-42C4-DB5C-70EA88BD4295}"/>
              </a:ext>
            </a:extLst>
          </p:cNvPr>
          <p:cNvSpPr txBox="1"/>
          <p:nvPr/>
        </p:nvSpPr>
        <p:spPr>
          <a:xfrm>
            <a:off x="435472" y="330595"/>
            <a:ext cx="6530009" cy="276999"/>
          </a:xfrm>
          <a:prstGeom prst="rect">
            <a:avLst/>
          </a:prstGeom>
          <a:noFill/>
        </p:spPr>
        <p:txBody>
          <a:bodyPr wrap="square" rtlCol="0">
            <a:spAutoFit/>
          </a:bodyPr>
          <a:lstStyle/>
          <a:p>
            <a:r>
              <a:rPr lang="en-GB" sz="1200" dirty="0">
                <a:solidFill>
                  <a:srgbClr val="B9CF3B"/>
                </a:solidFill>
                <a:latin typeface="Montserrat" pitchFamily="2" charset="77"/>
              </a:rPr>
              <a:t>Pre-listening  </a:t>
            </a:r>
            <a:r>
              <a:rPr lang="en-GB" sz="1200" b="1" dirty="0">
                <a:solidFill>
                  <a:srgbClr val="5A3573"/>
                </a:solidFill>
                <a:latin typeface="Montserrat Black" pitchFamily="2" charset="77"/>
              </a:rPr>
              <a:t> </a:t>
            </a:r>
            <a:r>
              <a:rPr lang="en-GB" sz="1200" dirty="0">
                <a:solidFill>
                  <a:srgbClr val="5A3573"/>
                </a:solidFill>
                <a:latin typeface="Montserrat" pitchFamily="2" charset="77"/>
              </a:rPr>
              <a:t>|   </a:t>
            </a:r>
            <a:r>
              <a:rPr lang="en-GB" sz="1200" dirty="0">
                <a:solidFill>
                  <a:srgbClr val="B9CF3B"/>
                </a:solidFill>
                <a:latin typeface="Montserrat" pitchFamily="2" charset="77"/>
              </a:rPr>
              <a:t>Break the podcast down  </a:t>
            </a:r>
            <a:r>
              <a:rPr lang="en-GB" sz="1200" dirty="0">
                <a:solidFill>
                  <a:srgbClr val="5A3573"/>
                </a:solidFill>
                <a:latin typeface="Montserrat" pitchFamily="2" charset="77"/>
              </a:rPr>
              <a:t> |   </a:t>
            </a:r>
            <a:r>
              <a:rPr lang="en-GB" sz="1200" dirty="0">
                <a:solidFill>
                  <a:srgbClr val="B9CF3B"/>
                </a:solidFill>
                <a:latin typeface="Montserrat" pitchFamily="2" charset="77"/>
              </a:rPr>
              <a:t>Post-listening  </a:t>
            </a:r>
            <a:r>
              <a:rPr lang="en-GB" sz="1200" dirty="0">
                <a:solidFill>
                  <a:srgbClr val="5A3573"/>
                </a:solidFill>
                <a:latin typeface="Montserrat" pitchFamily="2" charset="77"/>
              </a:rPr>
              <a:t> |   </a:t>
            </a:r>
            <a:r>
              <a:rPr lang="en-GB" sz="1200" b="1" dirty="0">
                <a:solidFill>
                  <a:srgbClr val="B9CF3B"/>
                </a:solidFill>
                <a:latin typeface="Montserrat Black" pitchFamily="2" charset="77"/>
              </a:rPr>
              <a:t>Learn more </a:t>
            </a:r>
            <a:endParaRPr lang="en-US" sz="1200" b="1" dirty="0">
              <a:solidFill>
                <a:srgbClr val="B9CF3B"/>
              </a:solidFill>
              <a:latin typeface="Montserrat Black" pitchFamily="2" charset="77"/>
            </a:endParaRPr>
          </a:p>
        </p:txBody>
      </p:sp>
      <p:sp>
        <p:nvSpPr>
          <p:cNvPr id="5" name="TextBox 4">
            <a:extLst>
              <a:ext uri="{FF2B5EF4-FFF2-40B4-BE49-F238E27FC236}">
                <a16:creationId xmlns:a16="http://schemas.microsoft.com/office/drawing/2014/main" id="{BF587736-9470-0FFA-2792-7BC75BE27402}"/>
              </a:ext>
            </a:extLst>
          </p:cNvPr>
          <p:cNvSpPr txBox="1"/>
          <p:nvPr/>
        </p:nvSpPr>
        <p:spPr>
          <a:xfrm>
            <a:off x="435472" y="1095874"/>
            <a:ext cx="4147162" cy="1077218"/>
          </a:xfrm>
          <a:prstGeom prst="rect">
            <a:avLst/>
          </a:prstGeom>
          <a:noFill/>
        </p:spPr>
        <p:txBody>
          <a:bodyPr wrap="square" rtlCol="0">
            <a:spAutoFit/>
          </a:bodyPr>
          <a:lstStyle/>
          <a:p>
            <a:r>
              <a:rPr lang="en-GB" sz="3200" b="1" dirty="0">
                <a:solidFill>
                  <a:srgbClr val="5A3573"/>
                </a:solidFill>
                <a:latin typeface="Montserrat Black" pitchFamily="2" charset="77"/>
              </a:rPr>
              <a:t>Learn more about Peter’s work:</a:t>
            </a:r>
            <a:endParaRPr lang="en-US" sz="3200" dirty="0">
              <a:solidFill>
                <a:srgbClr val="5A3573"/>
              </a:solidFill>
              <a:latin typeface="Montserrat" pitchFamily="2" charset="77"/>
            </a:endParaRPr>
          </a:p>
        </p:txBody>
      </p:sp>
      <p:sp>
        <p:nvSpPr>
          <p:cNvPr id="13" name="TextBox 12">
            <a:extLst>
              <a:ext uri="{FF2B5EF4-FFF2-40B4-BE49-F238E27FC236}">
                <a16:creationId xmlns:a16="http://schemas.microsoft.com/office/drawing/2014/main" id="{5129E781-C01B-DB94-A817-426F1153C03B}"/>
              </a:ext>
            </a:extLst>
          </p:cNvPr>
          <p:cNvSpPr txBox="1"/>
          <p:nvPr/>
        </p:nvSpPr>
        <p:spPr>
          <a:xfrm>
            <a:off x="7953603" y="3903082"/>
            <a:ext cx="3770147" cy="338554"/>
          </a:xfrm>
          <a:prstGeom prst="rect">
            <a:avLst/>
          </a:prstGeom>
          <a:noFill/>
        </p:spPr>
        <p:txBody>
          <a:bodyPr wrap="square" rtlCol="0">
            <a:spAutoFit/>
          </a:bodyPr>
          <a:lstStyle/>
          <a:p>
            <a:r>
              <a:rPr lang="en-GB" sz="1600" b="1" dirty="0">
                <a:solidFill>
                  <a:srgbClr val="81C3CB"/>
                </a:solidFill>
                <a:latin typeface="Montserrat SemiBold" pitchFamily="2" charset="77"/>
              </a:rPr>
              <a:t>Watch the animation </a:t>
            </a:r>
            <a:r>
              <a:rPr lang="en-GB" sz="1600" b="1" dirty="0">
                <a:solidFill>
                  <a:srgbClr val="81C3CB"/>
                </a:solidFill>
                <a:latin typeface="Montserrat Black" pitchFamily="2" charset="77"/>
                <a:hlinkClick r:id="rId3"/>
              </a:rPr>
              <a:t>here</a:t>
            </a:r>
            <a:r>
              <a:rPr lang="en-GB" sz="1600" b="1" dirty="0">
                <a:solidFill>
                  <a:srgbClr val="81C3CB"/>
                </a:solidFill>
                <a:latin typeface="Montserrat Black" pitchFamily="2" charset="77"/>
              </a:rPr>
              <a:t>.</a:t>
            </a:r>
            <a:endParaRPr lang="en-US" sz="1600" dirty="0">
              <a:solidFill>
                <a:srgbClr val="81C3CB"/>
              </a:solidFill>
              <a:latin typeface="Montserrat" pitchFamily="2" charset="77"/>
            </a:endParaRPr>
          </a:p>
        </p:txBody>
      </p:sp>
      <p:pic>
        <p:nvPicPr>
          <p:cNvPr id="16" name="Picture 15" descr="Graphical user interface, website&#10;&#10;Description automatically generated">
            <a:extLst>
              <a:ext uri="{FF2B5EF4-FFF2-40B4-BE49-F238E27FC236}">
                <a16:creationId xmlns:a16="http://schemas.microsoft.com/office/drawing/2014/main" id="{E8BAEC52-669F-D7C0-4C21-37CA87DB42EE}"/>
              </a:ext>
            </a:extLst>
          </p:cNvPr>
          <p:cNvPicPr>
            <a:picLocks noChangeAspect="1"/>
          </p:cNvPicPr>
          <p:nvPr/>
        </p:nvPicPr>
        <p:blipFill>
          <a:blip r:embed="rId4"/>
          <a:stretch>
            <a:fillRect/>
          </a:stretch>
        </p:blipFill>
        <p:spPr>
          <a:xfrm>
            <a:off x="319956" y="3017520"/>
            <a:ext cx="5348253" cy="3673140"/>
          </a:xfrm>
          <a:prstGeom prst="rect">
            <a:avLst/>
          </a:prstGeom>
        </p:spPr>
      </p:pic>
      <p:sp>
        <p:nvSpPr>
          <p:cNvPr id="17" name="TextBox 16">
            <a:extLst>
              <a:ext uri="{FF2B5EF4-FFF2-40B4-BE49-F238E27FC236}">
                <a16:creationId xmlns:a16="http://schemas.microsoft.com/office/drawing/2014/main" id="{E9A3918F-7791-41ED-9A0A-99B40DBFFC55}"/>
              </a:ext>
            </a:extLst>
          </p:cNvPr>
          <p:cNvSpPr txBox="1"/>
          <p:nvPr/>
        </p:nvSpPr>
        <p:spPr>
          <a:xfrm>
            <a:off x="3206104" y="3163410"/>
            <a:ext cx="4147162" cy="338554"/>
          </a:xfrm>
          <a:prstGeom prst="rect">
            <a:avLst/>
          </a:prstGeom>
          <a:noFill/>
        </p:spPr>
        <p:txBody>
          <a:bodyPr wrap="square" rtlCol="0">
            <a:spAutoFit/>
          </a:bodyPr>
          <a:lstStyle/>
          <a:p>
            <a:r>
              <a:rPr lang="en-GB" sz="1600" b="1" dirty="0">
                <a:solidFill>
                  <a:srgbClr val="5A3573"/>
                </a:solidFill>
                <a:latin typeface="Montserrat SemiBold" pitchFamily="2" charset="77"/>
              </a:rPr>
              <a:t>Read the article </a:t>
            </a:r>
            <a:r>
              <a:rPr lang="en-GB" sz="1600" b="1" dirty="0">
                <a:solidFill>
                  <a:srgbClr val="5A3573"/>
                </a:solidFill>
                <a:latin typeface="Montserrat Black" pitchFamily="2" charset="77"/>
                <a:hlinkClick r:id="rId5"/>
              </a:rPr>
              <a:t>here</a:t>
            </a:r>
            <a:r>
              <a:rPr lang="en-GB" sz="1600" b="1" dirty="0">
                <a:solidFill>
                  <a:srgbClr val="5A3573"/>
                </a:solidFill>
                <a:latin typeface="Montserrat Black" pitchFamily="2" charset="77"/>
              </a:rPr>
              <a:t>.</a:t>
            </a:r>
            <a:endParaRPr lang="en-US" sz="1600" dirty="0">
              <a:solidFill>
                <a:srgbClr val="5A3573"/>
              </a:solidFill>
              <a:latin typeface="Montserrat" pitchFamily="2" charset="77"/>
            </a:endParaRPr>
          </a:p>
        </p:txBody>
      </p:sp>
      <p:sp>
        <p:nvSpPr>
          <p:cNvPr id="20" name="TextBox 19">
            <a:extLst>
              <a:ext uri="{FF2B5EF4-FFF2-40B4-BE49-F238E27FC236}">
                <a16:creationId xmlns:a16="http://schemas.microsoft.com/office/drawing/2014/main" id="{F302B490-3826-FB48-415F-38FC830ACF44}"/>
              </a:ext>
            </a:extLst>
          </p:cNvPr>
          <p:cNvSpPr txBox="1"/>
          <p:nvPr/>
        </p:nvSpPr>
        <p:spPr>
          <a:xfrm>
            <a:off x="9376122" y="6080218"/>
            <a:ext cx="2221928" cy="307777"/>
          </a:xfrm>
          <a:prstGeom prst="rect">
            <a:avLst/>
          </a:prstGeom>
          <a:noFill/>
        </p:spPr>
        <p:txBody>
          <a:bodyPr wrap="square" rtlCol="0">
            <a:spAutoFit/>
          </a:bodyPr>
          <a:lstStyle/>
          <a:p>
            <a:r>
              <a:rPr lang="en-US" sz="1400" b="1" dirty="0">
                <a:solidFill>
                  <a:srgbClr val="5A3573"/>
                </a:solidFill>
                <a:latin typeface="Montserrat" pitchFamily="2" charset="77"/>
              </a:rPr>
              <a:t>futurumcareers.com</a:t>
            </a:r>
          </a:p>
        </p:txBody>
      </p:sp>
      <p:sp>
        <p:nvSpPr>
          <p:cNvPr id="21" name="TextBox 20">
            <a:extLst>
              <a:ext uri="{FF2B5EF4-FFF2-40B4-BE49-F238E27FC236}">
                <a16:creationId xmlns:a16="http://schemas.microsoft.com/office/drawing/2014/main" id="{8C04E309-1A6B-26EE-9FAF-2EC131FD30C0}"/>
              </a:ext>
            </a:extLst>
          </p:cNvPr>
          <p:cNvSpPr txBox="1"/>
          <p:nvPr/>
        </p:nvSpPr>
        <p:spPr>
          <a:xfrm>
            <a:off x="8644425" y="5333216"/>
            <a:ext cx="2840776" cy="584775"/>
          </a:xfrm>
          <a:prstGeom prst="rect">
            <a:avLst/>
          </a:prstGeom>
          <a:noFill/>
        </p:spPr>
        <p:txBody>
          <a:bodyPr wrap="square" rtlCol="0">
            <a:spAutoFit/>
          </a:bodyPr>
          <a:lstStyle/>
          <a:p>
            <a:pPr algn="r"/>
            <a:r>
              <a:rPr lang="en-GB" sz="1600" dirty="0">
                <a:solidFill>
                  <a:srgbClr val="5A3573"/>
                </a:solidFill>
                <a:latin typeface="Montserrat Medium" pitchFamily="2" charset="77"/>
              </a:rPr>
              <a:t>INSPIRING THE </a:t>
            </a:r>
          </a:p>
          <a:p>
            <a:pPr algn="r"/>
            <a:r>
              <a:rPr lang="en-GB" sz="1600" b="1" dirty="0">
                <a:solidFill>
                  <a:srgbClr val="5A3573"/>
                </a:solidFill>
                <a:latin typeface="Montserrat Black" pitchFamily="2" charset="77"/>
              </a:rPr>
              <a:t>NEXT GENERATION</a:t>
            </a:r>
          </a:p>
        </p:txBody>
      </p:sp>
    </p:spTree>
    <p:extLst>
      <p:ext uri="{BB962C8B-B14F-4D97-AF65-F5344CB8AC3E}">
        <p14:creationId xmlns:p14="http://schemas.microsoft.com/office/powerpoint/2010/main" val="3941777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6" ma:contentTypeDescription="Create a new document." ma:contentTypeScope="" ma:versionID="5ac29786fef6d860ccb0240e3c9a08b3">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29a9b951e7131cbe7d87ba984a4b02b1"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ef8ee0b-e025-4bd4-94a6-4c71df7778d2">
      <Terms xmlns="http://schemas.microsoft.com/office/infopath/2007/PartnerControls"/>
    </lcf76f155ced4ddcb4097134ff3c332f>
    <TaxCatchAll xmlns="09e5eb4c-ad0d-4795-ae2e-baffe4a7a343" xsi:nil="true"/>
  </documentManagement>
</p:properties>
</file>

<file path=customXml/itemProps1.xml><?xml version="1.0" encoding="utf-8"?>
<ds:datastoreItem xmlns:ds="http://schemas.openxmlformats.org/officeDocument/2006/customXml" ds:itemID="{D83EF8D6-5188-4F40-8E5F-60FDB53616D8}">
  <ds:schemaRefs>
    <ds:schemaRef ds:uri="http://schemas.microsoft.com/sharepoint/v3/contenttype/forms"/>
  </ds:schemaRefs>
</ds:datastoreItem>
</file>

<file path=customXml/itemProps2.xml><?xml version="1.0" encoding="utf-8"?>
<ds:datastoreItem xmlns:ds="http://schemas.openxmlformats.org/officeDocument/2006/customXml" ds:itemID="{CA8766E0-F22F-499A-A0F3-4EA50C9C6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8ee0b-e025-4bd4-94a6-4c71df7778d2"/>
    <ds:schemaRef ds:uri="09e5eb4c-ad0d-4795-ae2e-baffe4a7a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0B6F26-E6DF-4EFE-BCF0-FECEDAB1D74A}"/>
</file>

<file path=docProps/app.xml><?xml version="1.0" encoding="utf-8"?>
<Properties xmlns="http://schemas.openxmlformats.org/officeDocument/2006/extended-properties" xmlns:vt="http://schemas.openxmlformats.org/officeDocument/2006/docPropsVTypes">
  <TotalTime>1583</TotalTime>
  <Words>800</Words>
  <Application>Microsoft Office PowerPoint</Application>
  <PresentationFormat>Widescreen</PresentationFormat>
  <Paragraphs>73</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Montserrat</vt:lpstr>
      <vt:lpstr>Montserrat Black</vt:lpstr>
      <vt:lpstr>Montserrat ExtraBold</vt:lpstr>
      <vt:lpstr>Montserrat Medium</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kerby</dc:creator>
  <cp:lastModifiedBy>Erica Morgan</cp:lastModifiedBy>
  <cp:revision>8</cp:revision>
  <dcterms:created xsi:type="dcterms:W3CDTF">2022-07-19T10:05:41Z</dcterms:created>
  <dcterms:modified xsi:type="dcterms:W3CDTF">2022-07-27T09:45:17Z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ies>
</file>